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1" r:id="rId1"/>
  </p:sldMasterIdLst>
  <p:notesMasterIdLst>
    <p:notesMasterId r:id="rId96"/>
  </p:notesMasterIdLst>
  <p:sldIdLst>
    <p:sldId id="310" r:id="rId2"/>
    <p:sldId id="311" r:id="rId3"/>
    <p:sldId id="337" r:id="rId4"/>
    <p:sldId id="334" r:id="rId5"/>
    <p:sldId id="335" r:id="rId6"/>
    <p:sldId id="336" r:id="rId7"/>
    <p:sldId id="258" r:id="rId8"/>
    <p:sldId id="312" r:id="rId9"/>
    <p:sldId id="257" r:id="rId10"/>
    <p:sldId id="260" r:id="rId11"/>
    <p:sldId id="261" r:id="rId12"/>
    <p:sldId id="262" r:id="rId13"/>
    <p:sldId id="263" r:id="rId14"/>
    <p:sldId id="264" r:id="rId15"/>
    <p:sldId id="265" r:id="rId16"/>
    <p:sldId id="266" r:id="rId17"/>
    <p:sldId id="267" r:id="rId18"/>
    <p:sldId id="268" r:id="rId19"/>
    <p:sldId id="269" r:id="rId20"/>
    <p:sldId id="271" r:id="rId21"/>
    <p:sldId id="272" r:id="rId22"/>
    <p:sldId id="273" r:id="rId23"/>
    <p:sldId id="274" r:id="rId24"/>
    <p:sldId id="295" r:id="rId25"/>
    <p:sldId id="324" r:id="rId26"/>
    <p:sldId id="325" r:id="rId27"/>
    <p:sldId id="326" r:id="rId28"/>
    <p:sldId id="327" r:id="rId29"/>
    <p:sldId id="328" r:id="rId30"/>
    <p:sldId id="329" r:id="rId31"/>
    <p:sldId id="330" r:id="rId32"/>
    <p:sldId id="331" r:id="rId33"/>
    <p:sldId id="332" r:id="rId34"/>
    <p:sldId id="313" r:id="rId35"/>
    <p:sldId id="314" r:id="rId36"/>
    <p:sldId id="315" r:id="rId37"/>
    <p:sldId id="316" r:id="rId38"/>
    <p:sldId id="367" r:id="rId39"/>
    <p:sldId id="318" r:id="rId40"/>
    <p:sldId id="319" r:id="rId41"/>
    <p:sldId id="321" r:id="rId42"/>
    <p:sldId id="322" r:id="rId43"/>
    <p:sldId id="323" r:id="rId44"/>
    <p:sldId id="289" r:id="rId45"/>
    <p:sldId id="275" r:id="rId46"/>
    <p:sldId id="276" r:id="rId47"/>
    <p:sldId id="277" r:id="rId48"/>
    <p:sldId id="278" r:id="rId49"/>
    <p:sldId id="279" r:id="rId50"/>
    <p:sldId id="280" r:id="rId51"/>
    <p:sldId id="281" r:id="rId52"/>
    <p:sldId id="282" r:id="rId53"/>
    <p:sldId id="283" r:id="rId54"/>
    <p:sldId id="284" r:id="rId55"/>
    <p:sldId id="339" r:id="rId56"/>
    <p:sldId id="285" r:id="rId57"/>
    <p:sldId id="286" r:id="rId58"/>
    <p:sldId id="287" r:id="rId59"/>
    <p:sldId id="333" r:id="rId60"/>
    <p:sldId id="288" r:id="rId61"/>
    <p:sldId id="300" r:id="rId62"/>
    <p:sldId id="370" r:id="rId63"/>
    <p:sldId id="365" r:id="rId64"/>
    <p:sldId id="366" r:id="rId65"/>
    <p:sldId id="372" r:id="rId66"/>
    <p:sldId id="371" r:id="rId67"/>
    <p:sldId id="373" r:id="rId68"/>
    <p:sldId id="374" r:id="rId69"/>
    <p:sldId id="340" r:id="rId70"/>
    <p:sldId id="342" r:id="rId71"/>
    <p:sldId id="343" r:id="rId72"/>
    <p:sldId id="344" r:id="rId73"/>
    <p:sldId id="345" r:id="rId74"/>
    <p:sldId id="346" r:id="rId75"/>
    <p:sldId id="347" r:id="rId76"/>
    <p:sldId id="348" r:id="rId77"/>
    <p:sldId id="349" r:id="rId78"/>
    <p:sldId id="350" r:id="rId79"/>
    <p:sldId id="351" r:id="rId80"/>
    <p:sldId id="352" r:id="rId81"/>
    <p:sldId id="353" r:id="rId82"/>
    <p:sldId id="354" r:id="rId83"/>
    <p:sldId id="356" r:id="rId84"/>
    <p:sldId id="355" r:id="rId85"/>
    <p:sldId id="357" r:id="rId86"/>
    <p:sldId id="358" r:id="rId87"/>
    <p:sldId id="359" r:id="rId88"/>
    <p:sldId id="360" r:id="rId89"/>
    <p:sldId id="361" r:id="rId90"/>
    <p:sldId id="362" r:id="rId91"/>
    <p:sldId id="363" r:id="rId92"/>
    <p:sldId id="364" r:id="rId93"/>
    <p:sldId id="368" r:id="rId94"/>
    <p:sldId id="369" r:id="rId9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EC7574B-E08C-41A7-8D7E-18D8BDFE10E6}">
          <p14:sldIdLst>
            <p14:sldId id="310"/>
            <p14:sldId id="311"/>
            <p14:sldId id="337"/>
            <p14:sldId id="334"/>
            <p14:sldId id="335"/>
            <p14:sldId id="336"/>
            <p14:sldId id="258"/>
            <p14:sldId id="312"/>
            <p14:sldId id="257"/>
            <p14:sldId id="260"/>
            <p14:sldId id="261"/>
            <p14:sldId id="262"/>
            <p14:sldId id="263"/>
            <p14:sldId id="264"/>
            <p14:sldId id="265"/>
            <p14:sldId id="266"/>
            <p14:sldId id="267"/>
            <p14:sldId id="268"/>
            <p14:sldId id="269"/>
            <p14:sldId id="271"/>
            <p14:sldId id="272"/>
            <p14:sldId id="273"/>
            <p14:sldId id="274"/>
            <p14:sldId id="295"/>
            <p14:sldId id="324"/>
            <p14:sldId id="325"/>
            <p14:sldId id="326"/>
            <p14:sldId id="327"/>
            <p14:sldId id="328"/>
            <p14:sldId id="329"/>
            <p14:sldId id="330"/>
            <p14:sldId id="331"/>
            <p14:sldId id="332"/>
            <p14:sldId id="313"/>
            <p14:sldId id="314"/>
            <p14:sldId id="315"/>
            <p14:sldId id="316"/>
            <p14:sldId id="367"/>
            <p14:sldId id="318"/>
            <p14:sldId id="319"/>
            <p14:sldId id="321"/>
            <p14:sldId id="322"/>
            <p14:sldId id="323"/>
            <p14:sldId id="289"/>
            <p14:sldId id="275"/>
            <p14:sldId id="276"/>
            <p14:sldId id="277"/>
            <p14:sldId id="278"/>
            <p14:sldId id="279"/>
            <p14:sldId id="280"/>
            <p14:sldId id="281"/>
            <p14:sldId id="282"/>
            <p14:sldId id="283"/>
            <p14:sldId id="284"/>
            <p14:sldId id="339"/>
            <p14:sldId id="285"/>
            <p14:sldId id="286"/>
            <p14:sldId id="287"/>
            <p14:sldId id="333"/>
            <p14:sldId id="288"/>
            <p14:sldId id="300"/>
            <p14:sldId id="370"/>
            <p14:sldId id="365"/>
            <p14:sldId id="366"/>
            <p14:sldId id="372"/>
            <p14:sldId id="371"/>
            <p14:sldId id="373"/>
            <p14:sldId id="374"/>
            <p14:sldId id="340"/>
            <p14:sldId id="342"/>
            <p14:sldId id="343"/>
            <p14:sldId id="344"/>
            <p14:sldId id="345"/>
            <p14:sldId id="346"/>
            <p14:sldId id="347"/>
            <p14:sldId id="348"/>
            <p14:sldId id="349"/>
            <p14:sldId id="350"/>
            <p14:sldId id="351"/>
            <p14:sldId id="352"/>
            <p14:sldId id="353"/>
            <p14:sldId id="354"/>
            <p14:sldId id="356"/>
            <p14:sldId id="355"/>
            <p14:sldId id="357"/>
            <p14:sldId id="358"/>
            <p14:sldId id="359"/>
            <p14:sldId id="360"/>
            <p14:sldId id="361"/>
            <p14:sldId id="362"/>
            <p14:sldId id="363"/>
            <p14:sldId id="364"/>
            <p14:sldId id="368"/>
            <p14:sldId id="3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65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BB4C72-9C65-482F-BDF8-AB2F212E0922}" type="datetimeFigureOut">
              <a:rPr lang="en-US" smtClean="0"/>
              <a:t>11/23/2024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7987E7-DC62-43E7-B5F9-4F851B42ADCC}" type="slidenum">
              <a:rPr lang="en-US" smtClean="0"/>
              <a:t>‹#›</a:t>
            </a:fld>
            <a:endParaRPr lang="en-US"/>
          </a:p>
        </p:txBody>
      </p:sp>
    </p:spTree>
    <p:extLst>
      <p:ext uri="{BB962C8B-B14F-4D97-AF65-F5344CB8AC3E}">
        <p14:creationId xmlns:p14="http://schemas.microsoft.com/office/powerpoint/2010/main" val="2633994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7987E7-DC62-43E7-B5F9-4F851B42ADCC}" type="slidenum">
              <a:rPr lang="en-US" smtClean="0"/>
              <a:t>11</a:t>
            </a:fld>
            <a:endParaRPr lang="en-US"/>
          </a:p>
        </p:txBody>
      </p:sp>
    </p:spTree>
    <p:extLst>
      <p:ext uri="{BB962C8B-B14F-4D97-AF65-F5344CB8AC3E}">
        <p14:creationId xmlns:p14="http://schemas.microsoft.com/office/powerpoint/2010/main" val="1084404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7987E7-DC62-43E7-B5F9-4F851B42ADCC}" type="slidenum">
              <a:rPr lang="en-US" smtClean="0"/>
              <a:t>14</a:t>
            </a:fld>
            <a:endParaRPr lang="en-US"/>
          </a:p>
        </p:txBody>
      </p:sp>
    </p:spTree>
    <p:extLst>
      <p:ext uri="{BB962C8B-B14F-4D97-AF65-F5344CB8AC3E}">
        <p14:creationId xmlns:p14="http://schemas.microsoft.com/office/powerpoint/2010/main" val="3319181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11/23/2024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603886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976187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8729251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21133963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3198257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11/23/2024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40820746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11/23/2024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5469643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11/23/2024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40618622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11/23/2024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625721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4509A250-FF31-4206-8172-F9D3106AACB1}" type="datetimeFigureOut">
              <a:rPr lang="en-US" dirty="0"/>
              <a:t>11/23/2024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029442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132019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96027F-7875-4030-9381-8BD8C4F21935}" type="datetimeFigureOut">
              <a:rPr lang="en-US" dirty="0"/>
              <a:t>11/23/2024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448132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96027F-7875-4030-9381-8BD8C4F21935}" type="datetimeFigureOut">
              <a:rPr lang="en-US" dirty="0"/>
              <a:t>11/23/2024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515707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11/23/2024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416460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11/23/2024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560541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11/23/2024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440035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579975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cstate="email">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cstate="email">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cstate="email">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cstate="email">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11/23/2024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a:p>
        </p:txBody>
      </p:sp>
    </p:spTree>
    <p:extLst>
      <p:ext uri="{BB962C8B-B14F-4D97-AF65-F5344CB8AC3E}">
        <p14:creationId xmlns:p14="http://schemas.microsoft.com/office/powerpoint/2010/main" val="1893696822"/>
      </p:ext>
    </p:extLst>
  </p:cSld>
  <p:clrMap bg1="dk1" tx1="lt1" bg2="dk2" tx2="lt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25" r:id="rId14"/>
    <p:sldLayoutId id="2147483926" r:id="rId15"/>
    <p:sldLayoutId id="2147483927" r:id="rId16"/>
    <p:sldLayoutId id="2147483928"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35.sv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5.sv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35.svg"/></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6.sv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44.sv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44.sv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svg"/></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46.svg"/></Relationships>
</file>

<file path=ppt/slides/_rels/slide4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5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17.jpeg"/></Relationships>
</file>

<file path=ppt/slides/_rels/slide93.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8.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computer monitor with a keyboard and a sunset&#10;&#10;Description automatically generated">
            <a:extLst>
              <a:ext uri="{FF2B5EF4-FFF2-40B4-BE49-F238E27FC236}">
                <a16:creationId xmlns:a16="http://schemas.microsoft.com/office/drawing/2014/main" id="{29AE1FE9-FE82-AFA8-FA12-80E160783475}"/>
              </a:ext>
            </a:extLst>
          </p:cNvPr>
          <p:cNvPicPr>
            <a:picLocks noChangeAspect="1"/>
          </p:cNvPicPr>
          <p:nvPr/>
        </p:nvPicPr>
        <p:blipFill>
          <a:blip r:embed="rId2"/>
          <a:srcRect t="15834" b="46618"/>
          <a:stretch/>
        </p:blipFill>
        <p:spPr>
          <a:xfrm>
            <a:off x="-3037" y="0"/>
            <a:ext cx="12191695" cy="6858000"/>
          </a:xfrm>
          <a:prstGeom prst="rect">
            <a:avLst/>
          </a:prstGeom>
        </p:spPr>
      </p:pic>
      <p:sp>
        <p:nvSpPr>
          <p:cNvPr id="2" name="Title 1">
            <a:extLst>
              <a:ext uri="{FF2B5EF4-FFF2-40B4-BE49-F238E27FC236}">
                <a16:creationId xmlns:a16="http://schemas.microsoft.com/office/drawing/2014/main" id="{732A2B45-C1CB-B199-7BAD-C2DE2981FDE3}"/>
              </a:ext>
            </a:extLst>
          </p:cNvPr>
          <p:cNvSpPr>
            <a:spLocks noGrp="1"/>
          </p:cNvSpPr>
          <p:nvPr>
            <p:ph type="title"/>
          </p:nvPr>
        </p:nvSpPr>
        <p:spPr>
          <a:xfrm>
            <a:off x="1767" y="1717562"/>
            <a:ext cx="4815535" cy="2049234"/>
          </a:xfrm>
        </p:spPr>
        <p:txBody>
          <a:bodyPr vert="horz" lIns="91440" tIns="45720" rIns="91440" bIns="45720" rtlCol="0" anchor="b">
            <a:noAutofit/>
          </a:bodyPr>
          <a:lstStyle/>
          <a:p>
            <a:pPr algn="ctr"/>
            <a:r>
              <a:rPr lang="en-US" sz="7200" b="1">
                <a:solidFill>
                  <a:schemeClr val="bg1">
                    <a:lumMod val="85000"/>
                    <a:lumOff val="15000"/>
                  </a:schemeClr>
                </a:solidFill>
                <a:latin typeface="+mj-lt"/>
                <a:ea typeface="+mj-ea"/>
                <a:cs typeface="+mj-cs"/>
              </a:rPr>
              <a:t>operating systems</a:t>
            </a:r>
          </a:p>
        </p:txBody>
      </p:sp>
      <p:pic>
        <p:nvPicPr>
          <p:cNvPr id="4" name="Picture 3" descr="A cartoon penguin with yellow feet&#10;&#10;Description automatically generated">
            <a:extLst>
              <a:ext uri="{FF2B5EF4-FFF2-40B4-BE49-F238E27FC236}">
                <a16:creationId xmlns:a16="http://schemas.microsoft.com/office/drawing/2014/main" id="{FDE3B4AF-89BC-81EE-AAF1-2F9A0F3902D9}"/>
              </a:ext>
            </a:extLst>
          </p:cNvPr>
          <p:cNvPicPr>
            <a:picLocks noChangeAspect="1"/>
          </p:cNvPicPr>
          <p:nvPr/>
        </p:nvPicPr>
        <p:blipFill>
          <a:blip r:embed="rId3"/>
          <a:srcRect l="14999" r="15477" b="1"/>
          <a:stretch/>
        </p:blipFill>
        <p:spPr>
          <a:xfrm>
            <a:off x="6359783" y="579726"/>
            <a:ext cx="2603820" cy="2350093"/>
          </a:xfrm>
          <a:custGeom>
            <a:avLst/>
            <a:gdLst/>
            <a:ahLst/>
            <a:cxnLst/>
            <a:rect l="l" t="t" r="r" b="b"/>
            <a:pathLst>
              <a:path w="2442835" h="2236365">
                <a:moveTo>
                  <a:pt x="1178694" y="0"/>
                </a:moveTo>
                <a:cubicBezTo>
                  <a:pt x="1426542" y="0"/>
                  <a:pt x="1608393" y="124353"/>
                  <a:pt x="1857551" y="314024"/>
                </a:cubicBezTo>
                <a:cubicBezTo>
                  <a:pt x="1885386" y="335216"/>
                  <a:pt x="1913222" y="356156"/>
                  <a:pt x="1940168" y="376379"/>
                </a:cubicBezTo>
                <a:cubicBezTo>
                  <a:pt x="2086213" y="486125"/>
                  <a:pt x="2224133" y="589796"/>
                  <a:pt x="2315923" y="702353"/>
                </a:cubicBezTo>
                <a:cubicBezTo>
                  <a:pt x="2403676" y="809955"/>
                  <a:pt x="2442835" y="917915"/>
                  <a:pt x="2442835" y="1052431"/>
                </a:cubicBezTo>
                <a:cubicBezTo>
                  <a:pt x="2442835" y="1389589"/>
                  <a:pt x="2341663" y="1692735"/>
                  <a:pt x="2157925" y="1906050"/>
                </a:cubicBezTo>
                <a:cubicBezTo>
                  <a:pt x="2068023" y="2010385"/>
                  <a:pt x="1960192" y="2091482"/>
                  <a:pt x="1837422" y="2147045"/>
                </a:cubicBezTo>
                <a:cubicBezTo>
                  <a:pt x="1706420" y="2206285"/>
                  <a:pt x="1558592" y="2236365"/>
                  <a:pt x="1397973" y="2236365"/>
                </a:cubicBezTo>
                <a:cubicBezTo>
                  <a:pt x="1227656" y="2236365"/>
                  <a:pt x="1055033" y="2204038"/>
                  <a:pt x="885082" y="2140253"/>
                </a:cubicBezTo>
                <a:cubicBezTo>
                  <a:pt x="719588" y="2078255"/>
                  <a:pt x="562062" y="1986944"/>
                  <a:pt x="429436" y="1876226"/>
                </a:cubicBezTo>
                <a:cubicBezTo>
                  <a:pt x="294504" y="1763618"/>
                  <a:pt x="188455" y="1635487"/>
                  <a:pt x="114279" y="1495506"/>
                </a:cubicBezTo>
                <a:cubicBezTo>
                  <a:pt x="38477" y="1352411"/>
                  <a:pt x="0" y="1203340"/>
                  <a:pt x="0" y="1052431"/>
                </a:cubicBezTo>
                <a:cubicBezTo>
                  <a:pt x="0" y="900449"/>
                  <a:pt x="61386" y="811692"/>
                  <a:pt x="189137" y="641019"/>
                </a:cubicBezTo>
                <a:cubicBezTo>
                  <a:pt x="219961" y="599856"/>
                  <a:pt x="251833" y="557266"/>
                  <a:pt x="284438" y="510435"/>
                </a:cubicBezTo>
                <a:cubicBezTo>
                  <a:pt x="533598" y="152646"/>
                  <a:pt x="801051" y="0"/>
                  <a:pt x="1178694" y="0"/>
                </a:cubicBezTo>
                <a:close/>
              </a:path>
            </a:pathLst>
          </a:custGeom>
        </p:spPr>
      </p:pic>
      <p:pic>
        <p:nvPicPr>
          <p:cNvPr id="5" name="Picture 4" descr="A blue square with white text&#10;&#10;Description automatically generated">
            <a:extLst>
              <a:ext uri="{FF2B5EF4-FFF2-40B4-BE49-F238E27FC236}">
                <a16:creationId xmlns:a16="http://schemas.microsoft.com/office/drawing/2014/main" id="{68401630-5E3B-E2D8-B4FB-932B476C8E08}"/>
              </a:ext>
            </a:extLst>
          </p:cNvPr>
          <p:cNvPicPr>
            <a:picLocks noChangeAspect="1"/>
          </p:cNvPicPr>
          <p:nvPr/>
        </p:nvPicPr>
        <p:blipFill>
          <a:blip r:embed="rId4"/>
          <a:srcRect l="5471" r="-8" b="-8"/>
          <a:stretch/>
        </p:blipFill>
        <p:spPr>
          <a:xfrm>
            <a:off x="9262480" y="3599234"/>
            <a:ext cx="2272677" cy="2463124"/>
          </a:xfrm>
          <a:custGeom>
            <a:avLst/>
            <a:gdLst/>
            <a:ahLst/>
            <a:cxnLst/>
            <a:rect l="l" t="t" r="r" b="b"/>
            <a:pathLst>
              <a:path w="2162369" h="2349722">
                <a:moveTo>
                  <a:pt x="1017608" y="0"/>
                </a:moveTo>
                <a:cubicBezTo>
                  <a:pt x="1343611" y="0"/>
                  <a:pt x="1636726" y="97316"/>
                  <a:pt x="1842983" y="274051"/>
                </a:cubicBezTo>
                <a:cubicBezTo>
                  <a:pt x="1943865" y="360525"/>
                  <a:pt x="2022280" y="464246"/>
                  <a:pt x="2076004" y="582337"/>
                </a:cubicBezTo>
                <a:cubicBezTo>
                  <a:pt x="2133284" y="708345"/>
                  <a:pt x="2162369" y="850538"/>
                  <a:pt x="2162369" y="1005035"/>
                </a:cubicBezTo>
                <a:cubicBezTo>
                  <a:pt x="2162369" y="1168860"/>
                  <a:pt x="2131110" y="1334903"/>
                  <a:pt x="2069437" y="1498376"/>
                </a:cubicBezTo>
                <a:cubicBezTo>
                  <a:pt x="2009489" y="1657562"/>
                  <a:pt x="1921200" y="1809084"/>
                  <a:pt x="1814146" y="1936654"/>
                </a:cubicBezTo>
                <a:cubicBezTo>
                  <a:pt x="1705264" y="2066444"/>
                  <a:pt x="1581372" y="2168450"/>
                  <a:pt x="1446023" y="2239799"/>
                </a:cubicBezTo>
                <a:cubicBezTo>
                  <a:pt x="1307663" y="2312711"/>
                  <a:pt x="1163523" y="2349722"/>
                  <a:pt x="1017608" y="2349722"/>
                </a:cubicBezTo>
                <a:cubicBezTo>
                  <a:pt x="870655" y="2349722"/>
                  <a:pt x="784834" y="2290675"/>
                  <a:pt x="619809" y="2167794"/>
                </a:cubicBezTo>
                <a:cubicBezTo>
                  <a:pt x="580008" y="2138146"/>
                  <a:pt x="538826" y="2107488"/>
                  <a:pt x="493546" y="2076126"/>
                </a:cubicBezTo>
                <a:cubicBezTo>
                  <a:pt x="147595" y="1836463"/>
                  <a:pt x="0" y="1579204"/>
                  <a:pt x="0" y="1215956"/>
                </a:cubicBezTo>
                <a:cubicBezTo>
                  <a:pt x="0" y="977555"/>
                  <a:pt x="120238" y="802636"/>
                  <a:pt x="303632" y="562975"/>
                </a:cubicBezTo>
                <a:cubicBezTo>
                  <a:pt x="324124" y="536201"/>
                  <a:pt x="344370" y="509426"/>
                  <a:pt x="363924" y="483507"/>
                </a:cubicBezTo>
                <a:cubicBezTo>
                  <a:pt x="470040" y="343029"/>
                  <a:pt x="570281" y="210366"/>
                  <a:pt x="679113" y="122074"/>
                </a:cubicBezTo>
                <a:cubicBezTo>
                  <a:pt x="783155" y="37666"/>
                  <a:pt x="887542" y="0"/>
                  <a:pt x="1017608" y="0"/>
                </a:cubicBezTo>
                <a:close/>
              </a:path>
            </a:pathLst>
          </a:custGeom>
        </p:spPr>
      </p:pic>
      <p:pic>
        <p:nvPicPr>
          <p:cNvPr id="7" name="Picture 6" descr="A black background with white text&#10;&#10;Description automatically generated">
            <a:extLst>
              <a:ext uri="{FF2B5EF4-FFF2-40B4-BE49-F238E27FC236}">
                <a16:creationId xmlns:a16="http://schemas.microsoft.com/office/drawing/2014/main" id="{984517F2-0CA7-79E6-23BC-E780956F1FAB}"/>
              </a:ext>
            </a:extLst>
          </p:cNvPr>
          <p:cNvPicPr>
            <a:picLocks noChangeAspect="1"/>
          </p:cNvPicPr>
          <p:nvPr/>
        </p:nvPicPr>
        <p:blipFill>
          <a:blip r:embed="rId5"/>
          <a:stretch>
            <a:fillRect/>
          </a:stretch>
        </p:blipFill>
        <p:spPr>
          <a:xfrm>
            <a:off x="9999593" y="3384"/>
            <a:ext cx="2032553" cy="1108626"/>
          </a:xfrm>
          <a:prstGeom prst="rect">
            <a:avLst/>
          </a:prstGeom>
        </p:spPr>
      </p:pic>
      <p:pic>
        <p:nvPicPr>
          <p:cNvPr id="8" name="Picture 7" descr="A logo of a globe with a graduation cap&#10;&#10;Description automatically generated">
            <a:extLst>
              <a:ext uri="{FF2B5EF4-FFF2-40B4-BE49-F238E27FC236}">
                <a16:creationId xmlns:a16="http://schemas.microsoft.com/office/drawing/2014/main" id="{D318EF1F-C850-D5B0-2D1A-8ECBE6F19CFF}"/>
              </a:ext>
            </a:extLst>
          </p:cNvPr>
          <p:cNvPicPr>
            <a:picLocks noChangeAspect="1"/>
          </p:cNvPicPr>
          <p:nvPr/>
        </p:nvPicPr>
        <p:blipFill>
          <a:blip r:embed="rId6"/>
          <a:stretch>
            <a:fillRect/>
          </a:stretch>
        </p:blipFill>
        <p:spPr>
          <a:xfrm>
            <a:off x="-3037" y="-4900"/>
            <a:ext cx="1228965" cy="1133062"/>
          </a:xfrm>
          <a:prstGeom prst="rect">
            <a:avLst/>
          </a:prstGeom>
        </p:spPr>
      </p:pic>
    </p:spTree>
    <p:extLst>
      <p:ext uri="{BB962C8B-B14F-4D97-AF65-F5344CB8AC3E}">
        <p14:creationId xmlns:p14="http://schemas.microsoft.com/office/powerpoint/2010/main" val="3628649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754" y="187378"/>
            <a:ext cx="4542019" cy="1471534"/>
          </a:xfrm>
        </p:spPr>
        <p:txBody>
          <a:bodyPr/>
          <a:lstStyle/>
          <a:p>
            <a:pPr lvl="0">
              <a:lnSpc>
                <a:spcPct val="108000"/>
              </a:lnSpc>
              <a:spcBef>
                <a:spcPts val="600"/>
              </a:spcBef>
              <a:spcAft>
                <a:spcPts val="200"/>
              </a:spcAft>
            </a:pPr>
            <a:r>
              <a:rPr lang="en-US" sz="1600" b="1">
                <a:solidFill>
                  <a:schemeClr val="tx1"/>
                </a:solidFill>
              </a:rPr>
              <a:t>The "Windows Setup" screen appears next in the Windows 10 installation process, following the Boot Screen. Here are the usual components and appearance of it:</a:t>
            </a:r>
            <a:endParaRPr lang="en-US" sz="6600" b="1">
              <a:solidFill>
                <a:schemeClr val="tx1"/>
              </a:solidFill>
            </a:endParaRPr>
          </a:p>
        </p:txBody>
      </p:sp>
      <p:pic>
        <p:nvPicPr>
          <p:cNvPr id="5" name="Content Placeholder 4"/>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384925" y="1724016"/>
            <a:ext cx="5195888" cy="3866589"/>
          </a:xfrm>
        </p:spPr>
      </p:pic>
      <p:sp>
        <p:nvSpPr>
          <p:cNvPr id="4" name="Text Placeholder 3"/>
          <p:cNvSpPr>
            <a:spLocks noGrp="1"/>
          </p:cNvSpPr>
          <p:nvPr>
            <p:ph type="body" sz="half" idx="2"/>
          </p:nvPr>
        </p:nvSpPr>
        <p:spPr>
          <a:xfrm>
            <a:off x="374754" y="1811312"/>
            <a:ext cx="5258549" cy="4445833"/>
          </a:xfrm>
        </p:spPr>
        <p:txBody>
          <a:bodyPr>
            <a:normAutofit/>
          </a:bodyPr>
          <a:lstStyle/>
          <a:p>
            <a:r>
              <a:rPr lang="en-US" b="1"/>
              <a:t>"Windows Setup" is the title.</a:t>
            </a:r>
          </a:p>
          <a:p>
            <a:r>
              <a:rPr lang="en-US" b="1"/>
              <a:t>Fields to choose from:</a:t>
            </a:r>
          </a:p>
          <a:p>
            <a:r>
              <a:rPr lang="en-US" b="1"/>
              <a:t>Installing a language (like English)</a:t>
            </a:r>
          </a:p>
          <a:p>
            <a:r>
              <a:rPr lang="en-US" b="1"/>
              <a:t>Format of time and currency (e.g., English - United States)</a:t>
            </a:r>
          </a:p>
          <a:p>
            <a:r>
              <a:rPr lang="en-US" b="1"/>
              <a:t>Keyboard or input device (US, for example)</a:t>
            </a:r>
          </a:p>
          <a:p>
            <a:r>
              <a:rPr lang="en-US" b="1"/>
              <a:t>Two buttons are located at the bottom of the screen:</a:t>
            </a:r>
          </a:p>
          <a:p>
            <a:endParaRPr lang="en-US" b="1"/>
          </a:p>
          <a:p>
            <a:r>
              <a:rPr lang="en-US" b="1"/>
              <a:t>Next (to go on to the subsequent action)</a:t>
            </a:r>
          </a:p>
          <a:p>
            <a:r>
              <a:rPr lang="en-US" b="1"/>
              <a:t>Returning (should you require any modifications)</a:t>
            </a:r>
          </a:p>
          <a:p>
            <a:r>
              <a:rPr lang="en-US" b="1"/>
              <a:t>Before beginning the installation, you can adjust fundamental parameters like language and region using this screen.</a:t>
            </a:r>
          </a:p>
          <a:p>
            <a:endParaRPr lang="en-US" b="1"/>
          </a:p>
          <a:p>
            <a:endParaRPr lang="en-US" b="1"/>
          </a:p>
        </p:txBody>
      </p:sp>
      <p:sp>
        <p:nvSpPr>
          <p:cNvPr id="6" name="Rectangle 1"/>
          <p:cNvSpPr>
            <a:spLocks noChangeArrowheads="1"/>
          </p:cNvSpPr>
          <p:nvPr/>
        </p:nvSpPr>
        <p:spPr bwMode="auto">
          <a:xfrm>
            <a:off x="0" y="-100336"/>
            <a:ext cx="65" cy="657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lang="en-US" sz="2100">
              <a:solidFill>
                <a:srgbClr val="E8EAED"/>
              </a:solidFill>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br>
              <a:rPr lang="en-US" sz="1800">
                <a:latin typeface="Arial" panose="020B0604020202020204" pitchFamily="34" charset="0"/>
              </a:rPr>
            </a:br>
            <a:endParaRPr lang="en-US" sz="1800">
              <a:latin typeface="Arial" panose="020B0604020202020204" pitchFamily="34" charset="0"/>
            </a:endParaRPr>
          </a:p>
        </p:txBody>
      </p:sp>
      <p:sp>
        <p:nvSpPr>
          <p:cNvPr id="7" name="Rectangle 2"/>
          <p:cNvSpPr>
            <a:spLocks noChangeArrowheads="1"/>
          </p:cNvSpPr>
          <p:nvPr/>
        </p:nvSpPr>
        <p:spPr bwMode="auto">
          <a:xfrm>
            <a:off x="152400" y="52064"/>
            <a:ext cx="65" cy="657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lang="en-US" sz="2100">
              <a:solidFill>
                <a:srgbClr val="E8EAED"/>
              </a:solidFill>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br>
              <a:rPr lang="en-US" sz="1800">
                <a:latin typeface="Arial" panose="020B0604020202020204" pitchFamily="34" charset="0"/>
              </a:rPr>
            </a:br>
            <a:endParaRPr lang="en-US" sz="1800">
              <a:latin typeface="Arial" panose="020B0604020202020204" pitchFamily="34" charset="0"/>
            </a:endParaRPr>
          </a:p>
        </p:txBody>
      </p:sp>
    </p:spTree>
    <p:extLst>
      <p:ext uri="{BB962C8B-B14F-4D97-AF65-F5344CB8AC3E}">
        <p14:creationId xmlns:p14="http://schemas.microsoft.com/office/powerpoint/2010/main" val="2635370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9197" y="630386"/>
            <a:ext cx="4389120" cy="2073958"/>
          </a:xfrm>
        </p:spPr>
        <p:txBody>
          <a:bodyPr>
            <a:normAutofit fontScale="90000"/>
          </a:bodyPr>
          <a:lstStyle/>
          <a:p>
            <a:r>
              <a:rPr lang="en-US" sz="2400" b="1"/>
              <a:t>The "Install Now" screen appears as the next screen after language and region settings. Observe what follows:</a:t>
            </a:r>
            <a:br>
              <a:rPr lang="en-US" sz="2400" b="1"/>
            </a:br>
            <a:endParaRPr lang="en-US" sz="4400" b="1"/>
          </a:p>
        </p:txBody>
      </p:sp>
      <p:pic>
        <p:nvPicPr>
          <p:cNvPr id="5" name="Content Placeholder 4"/>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6099175" y="1727267"/>
            <a:ext cx="5195888" cy="3898188"/>
          </a:xfrm>
        </p:spPr>
      </p:pic>
      <p:sp>
        <p:nvSpPr>
          <p:cNvPr id="4" name="Text Placeholder 3"/>
          <p:cNvSpPr>
            <a:spLocks noGrp="1"/>
          </p:cNvSpPr>
          <p:nvPr>
            <p:ph type="body" sz="half" idx="2"/>
          </p:nvPr>
        </p:nvSpPr>
        <p:spPr>
          <a:xfrm>
            <a:off x="919197" y="2002673"/>
            <a:ext cx="4389120" cy="3762294"/>
          </a:xfrm>
        </p:spPr>
        <p:txBody>
          <a:bodyPr>
            <a:normAutofit/>
          </a:bodyPr>
          <a:lstStyle/>
          <a:p>
            <a:endParaRPr lang="en-US" b="1"/>
          </a:p>
          <a:p>
            <a:r>
              <a:rPr lang="en-US" b="1"/>
              <a:t>"Windows Setup" is the title.</a:t>
            </a:r>
          </a:p>
          <a:p>
            <a:r>
              <a:rPr lang="en-US" b="1"/>
              <a:t>A sizable "Install Now" button is located in the center.</a:t>
            </a:r>
          </a:p>
          <a:p>
            <a:r>
              <a:rPr lang="en-US" b="1"/>
              <a:t>Usually, there is a "Repair your computer" option with recovery and troubleshooting options underneath the "Install Now" button.</a:t>
            </a:r>
          </a:p>
          <a:p>
            <a:r>
              <a:rPr lang="en-US" b="1"/>
              <a:t>This screen serves as the last confirmation to begin the Windows 10 installation process. Pressing "Install Now" will start the installation procedure.</a:t>
            </a:r>
          </a:p>
          <a:p>
            <a:endParaRPr lang="en-US" b="1"/>
          </a:p>
          <a:p>
            <a:endParaRPr lang="en-US" b="1"/>
          </a:p>
        </p:txBody>
      </p:sp>
    </p:spTree>
    <p:extLst>
      <p:ext uri="{BB962C8B-B14F-4D97-AF65-F5344CB8AC3E}">
        <p14:creationId xmlns:p14="http://schemas.microsoft.com/office/powerpoint/2010/main" val="2828797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0"/>
            <a:ext cx="4389120" cy="2208869"/>
          </a:xfrm>
        </p:spPr>
        <p:txBody>
          <a:bodyPr/>
          <a:lstStyle/>
          <a:p>
            <a:r>
              <a:rPr lang="en-US" sz="1800" b="1"/>
              <a:t>After selecting "Install Now," the Product Key Entry screen appears. To continue with the installation, you will now need to enter your Windows 10 license key here.</a:t>
            </a:r>
            <a:br>
              <a:rPr lang="en-US" sz="1800" b="1"/>
            </a:br>
            <a:endParaRPr lang="en-US" sz="3600" b="1"/>
          </a:p>
        </p:txBody>
      </p:sp>
      <p:pic>
        <p:nvPicPr>
          <p:cNvPr id="5" name="Content Placeholder 4"/>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518275" y="1482450"/>
            <a:ext cx="5195888" cy="3893099"/>
          </a:xfrm>
        </p:spPr>
      </p:pic>
      <p:sp>
        <p:nvSpPr>
          <p:cNvPr id="4" name="Text Placeholder 3"/>
          <p:cNvSpPr>
            <a:spLocks noGrp="1"/>
          </p:cNvSpPr>
          <p:nvPr>
            <p:ph type="body" sz="half" idx="2"/>
          </p:nvPr>
        </p:nvSpPr>
        <p:spPr>
          <a:xfrm>
            <a:off x="1024128" y="1972692"/>
            <a:ext cx="4389120" cy="3762294"/>
          </a:xfrm>
        </p:spPr>
        <p:txBody>
          <a:bodyPr>
            <a:noAutofit/>
          </a:bodyPr>
          <a:lstStyle/>
          <a:p>
            <a:r>
              <a:rPr lang="en-US" sz="1400" b="1"/>
              <a:t>Product Key Display:</a:t>
            </a:r>
          </a:p>
          <a:p>
            <a:r>
              <a:rPr lang="en-US" sz="1400" b="1"/>
              <a:t>Title: "Windows Activation"</a:t>
            </a:r>
          </a:p>
          <a:p>
            <a:r>
              <a:rPr lang="en-US" sz="1400" b="1"/>
              <a:t>Enter the 25-character product key (such as XXXXX-XXXXX-XXXXX-XXXXX-XXXXX) in the input field.</a:t>
            </a:r>
          </a:p>
          <a:p>
            <a:r>
              <a:rPr lang="en-US" sz="1400" b="1"/>
              <a:t>Choices:</a:t>
            </a:r>
          </a:p>
          <a:p>
            <a:r>
              <a:rPr lang="en-US" sz="1400" b="1"/>
              <a:t>Next: Click this to continue if you have already input the product key.</a:t>
            </a:r>
          </a:p>
          <a:p>
            <a:r>
              <a:rPr lang="en-US" sz="1400" b="1"/>
              <a:t>Skip: You can skip this step and activate Windows later if you do not currently have a product key by clicking "I do not have a product key."</a:t>
            </a:r>
          </a:p>
          <a:p>
            <a:r>
              <a:rPr lang="en-US" sz="1400" b="1"/>
              <a:t>You can still install and use Windows if you decide not to do this, but after the installation is finished, you will need to activate it.</a:t>
            </a:r>
          </a:p>
          <a:p>
            <a:endParaRPr lang="en-US" sz="1400" b="1"/>
          </a:p>
        </p:txBody>
      </p:sp>
    </p:spTree>
    <p:extLst>
      <p:ext uri="{BB962C8B-B14F-4D97-AF65-F5344CB8AC3E}">
        <p14:creationId xmlns:p14="http://schemas.microsoft.com/office/powerpoint/2010/main" val="123150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5260" y="196771"/>
            <a:ext cx="4389120" cy="2208869"/>
          </a:xfrm>
        </p:spPr>
        <p:txBody>
          <a:bodyPr>
            <a:normAutofit fontScale="90000"/>
          </a:bodyPr>
          <a:lstStyle/>
          <a:p>
            <a:r>
              <a:rPr lang="en-US" sz="2400" b="1"/>
              <a:t>The License Terms Agreement screen appears after the Product Key screen. This is how it appears and what you should do:</a:t>
            </a:r>
            <a:br>
              <a:rPr lang="en-US" sz="2400" b="1"/>
            </a:br>
            <a:endParaRPr lang="en-US" b="1"/>
          </a:p>
        </p:txBody>
      </p:sp>
      <p:pic>
        <p:nvPicPr>
          <p:cNvPr id="5" name="Content Placeholder 4"/>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5984875" y="1714191"/>
            <a:ext cx="5195888" cy="3867768"/>
          </a:xfrm>
        </p:spPr>
      </p:pic>
      <p:sp>
        <p:nvSpPr>
          <p:cNvPr id="4" name="Text Placeholder 3"/>
          <p:cNvSpPr>
            <a:spLocks noGrp="1"/>
          </p:cNvSpPr>
          <p:nvPr>
            <p:ph type="body" sz="half" idx="2"/>
          </p:nvPr>
        </p:nvSpPr>
        <p:spPr>
          <a:xfrm>
            <a:off x="785260" y="2107604"/>
            <a:ext cx="4389120" cy="3762294"/>
          </a:xfrm>
        </p:spPr>
        <p:txBody>
          <a:bodyPr>
            <a:normAutofit/>
          </a:bodyPr>
          <a:lstStyle/>
          <a:p>
            <a:r>
              <a:rPr lang="en-US" b="1"/>
              <a:t>Screen of License Terms:</a:t>
            </a:r>
          </a:p>
          <a:p>
            <a:r>
              <a:rPr lang="en-US" b="1"/>
              <a:t>Title: "License terms and applicable notices"</a:t>
            </a:r>
          </a:p>
          <a:p>
            <a:r>
              <a:rPr lang="en-US" b="1"/>
              <a:t>Content: A comprehensive summary of Microsoft's licensing agreements for Windows 10.</a:t>
            </a:r>
          </a:p>
          <a:p>
            <a:r>
              <a:rPr lang="en-US" b="1"/>
              <a:t>Take Actions:</a:t>
            </a:r>
          </a:p>
          <a:p>
            <a:r>
              <a:rPr lang="en-US" b="1"/>
              <a:t>Check this box To accept the terms, you have to click the box next to "I accept the licensing terms."</a:t>
            </a:r>
          </a:p>
          <a:p>
            <a:r>
              <a:rPr lang="en-US" b="1"/>
              <a:t>Next Button: To continue with the installation, click "Next."</a:t>
            </a:r>
          </a:p>
          <a:p>
            <a:r>
              <a:rPr lang="en-US" b="1"/>
              <a:t>Before moving further with the installation procedure, this screen makes sure that you accept the conditions of use for the product.</a:t>
            </a:r>
          </a:p>
          <a:p>
            <a:endParaRPr lang="en-US" b="1"/>
          </a:p>
        </p:txBody>
      </p:sp>
    </p:spTree>
    <p:extLst>
      <p:ext uri="{BB962C8B-B14F-4D97-AF65-F5344CB8AC3E}">
        <p14:creationId xmlns:p14="http://schemas.microsoft.com/office/powerpoint/2010/main" val="332312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2718" y="540931"/>
            <a:ext cx="4588789" cy="2073958"/>
          </a:xfrm>
        </p:spPr>
        <p:txBody>
          <a:bodyPr/>
          <a:lstStyle/>
          <a:p>
            <a:r>
              <a:rPr lang="en-US" sz="2000" b="1"/>
              <a:t>The page that asks "Which sort of installation do you want?" follows the License Terms Agreement. Here, you can choose the kind of installation you want to carry out:</a:t>
            </a:r>
            <a:br>
              <a:rPr lang="en-US" sz="2000" b="1"/>
            </a:br>
            <a:endParaRPr lang="en-US" b="1"/>
          </a:p>
        </p:txBody>
      </p:sp>
      <p:pic>
        <p:nvPicPr>
          <p:cNvPr id="5" name="Content Placeholder 4"/>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5768832" y="1003596"/>
            <a:ext cx="6172200" cy="5245272"/>
          </a:xfrm>
          <a:prstGeom prst="rect">
            <a:avLst/>
          </a:prstGeom>
          <a:ln>
            <a:noFill/>
          </a:ln>
          <a:effectLst>
            <a:outerShdw blurRad="292100" dist="139700" dir="2700000" algn="tl" rotWithShape="0">
              <a:srgbClr val="333333">
                <a:alpha val="65000"/>
              </a:srgbClr>
            </a:outerShdw>
          </a:effectLst>
        </p:spPr>
      </p:pic>
      <p:sp>
        <p:nvSpPr>
          <p:cNvPr id="4" name="Text Placeholder 3"/>
          <p:cNvSpPr>
            <a:spLocks noGrp="1"/>
          </p:cNvSpPr>
          <p:nvPr>
            <p:ph type="body" sz="half" idx="2"/>
          </p:nvPr>
        </p:nvSpPr>
        <p:spPr>
          <a:xfrm>
            <a:off x="732718" y="2118929"/>
            <a:ext cx="5121839" cy="3922108"/>
          </a:xfrm>
        </p:spPr>
        <p:txBody>
          <a:bodyPr>
            <a:noAutofit/>
          </a:bodyPr>
          <a:lstStyle/>
          <a:p>
            <a:r>
              <a:rPr lang="en-US" b="1"/>
              <a:t>Screen Installation Type:</a:t>
            </a:r>
          </a:p>
          <a:p>
            <a:r>
              <a:rPr lang="en-US" b="1"/>
              <a:t>"Which type of installation do you want?" is the title.</a:t>
            </a:r>
          </a:p>
          <a:p>
            <a:r>
              <a:rPr lang="en-US" b="1"/>
              <a:t>Two Choices:</a:t>
            </a:r>
          </a:p>
          <a:p>
            <a:r>
              <a:rPr lang="en-US" b="1"/>
              <a:t>Upgrade: Preserve your data, preferences, and programs (this option is used when upgrading from a previous Windows version).</a:t>
            </a:r>
          </a:p>
          <a:p>
            <a:r>
              <a:rPr lang="en-US" b="1"/>
              <a:t>Custom: Install Windows just (this will install a brand-new copy of Windows and wipe your drive clean).</a:t>
            </a:r>
          </a:p>
          <a:p>
            <a:r>
              <a:rPr lang="en-US" b="1"/>
              <a:t>Suggested Use: Select the Custom option if you are replacing an old system or installing something new.</a:t>
            </a:r>
          </a:p>
          <a:p>
            <a:r>
              <a:rPr lang="en-US" b="1"/>
              <a:t>You can decide in this stage whether to perform a clean install or an upgrade.</a:t>
            </a:r>
          </a:p>
          <a:p>
            <a:endParaRPr lang="en-US" b="1"/>
          </a:p>
        </p:txBody>
      </p:sp>
    </p:spTree>
    <p:extLst>
      <p:ext uri="{BB962C8B-B14F-4D97-AF65-F5344CB8AC3E}">
        <p14:creationId xmlns:p14="http://schemas.microsoft.com/office/powerpoint/2010/main" val="4233060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4442" y="421447"/>
            <a:ext cx="4389120" cy="1737360"/>
          </a:xfrm>
        </p:spPr>
        <p:txBody>
          <a:bodyPr>
            <a:normAutofit fontScale="90000"/>
          </a:bodyPr>
          <a:lstStyle/>
          <a:p>
            <a:r>
              <a:rPr lang="en-US" sz="2400" b="1"/>
              <a:t>After choosing an installation type, the Disk Partitioning screen appears. The following information pertains to this step:</a:t>
            </a:r>
            <a:br>
              <a:rPr lang="en-US" sz="2400" b="1"/>
            </a:br>
            <a:endParaRPr lang="en-US" b="1"/>
          </a:p>
        </p:txBody>
      </p:sp>
      <p:pic>
        <p:nvPicPr>
          <p:cNvPr id="5" name="Content Placeholder 4"/>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010552" y="1292820"/>
            <a:ext cx="5195888" cy="3888045"/>
          </a:xfrm>
          <a:prstGeom prst="rect">
            <a:avLst/>
          </a:prstGeom>
          <a:ln>
            <a:noFill/>
          </a:ln>
          <a:effectLst>
            <a:outerShdw blurRad="292100" dist="139700" dir="2700000" algn="tl" rotWithShape="0">
              <a:srgbClr val="333333">
                <a:alpha val="65000"/>
              </a:srgbClr>
            </a:outerShdw>
          </a:effectLst>
        </p:spPr>
      </p:pic>
      <p:sp>
        <p:nvSpPr>
          <p:cNvPr id="4" name="Text Placeholder 3"/>
          <p:cNvSpPr>
            <a:spLocks noGrp="1"/>
          </p:cNvSpPr>
          <p:nvPr>
            <p:ph type="body" sz="half" idx="2"/>
          </p:nvPr>
        </p:nvSpPr>
        <p:spPr>
          <a:xfrm>
            <a:off x="544442" y="1844986"/>
            <a:ext cx="5078667" cy="4340902"/>
          </a:xfrm>
        </p:spPr>
        <p:txBody>
          <a:bodyPr>
            <a:noAutofit/>
          </a:bodyPr>
          <a:lstStyle/>
          <a:p>
            <a:r>
              <a:rPr lang="en-US" b="1"/>
              <a:t>Disc Partitioning Display:</a:t>
            </a:r>
          </a:p>
          <a:p>
            <a:r>
              <a:rPr lang="en-US" b="1"/>
              <a:t>Title: "Where would you like Windows installed?"</a:t>
            </a:r>
          </a:p>
          <a:p>
            <a:r>
              <a:rPr lang="en-US" b="1"/>
              <a:t>Content: A list of your computer's identified drives and partitions.</a:t>
            </a:r>
          </a:p>
          <a:p>
            <a:r>
              <a:rPr lang="en-US" b="1"/>
              <a:t>Choices to add, remove, or format partitions.</a:t>
            </a:r>
          </a:p>
          <a:p>
            <a:r>
              <a:rPr lang="en-US" b="1"/>
              <a:t>Steps taken:</a:t>
            </a:r>
          </a:p>
          <a:p>
            <a:r>
              <a:rPr lang="en-US" b="1"/>
              <a:t>Choose Drive: Select the drive or partition that you wish to use for Windows installation.</a:t>
            </a:r>
          </a:p>
          <a:p>
            <a:r>
              <a:rPr lang="en-US" b="1"/>
              <a:t>Format/Partition Options: Use the New button to create a new partition or format an existing one if necessary.</a:t>
            </a:r>
          </a:p>
          <a:p>
            <a:r>
              <a:rPr lang="en-US" b="1"/>
              <a:t>Note: Use caution while adjusting the partitioning choices because any data on a drive that is deleted or formatted will also be lost.</a:t>
            </a:r>
          </a:p>
          <a:p>
            <a:r>
              <a:rPr lang="en-US" b="1"/>
              <a:t>After deciding on the preferred partition, click Next to start the installation.</a:t>
            </a:r>
          </a:p>
          <a:p>
            <a:endParaRPr lang="en-US" b="1"/>
          </a:p>
        </p:txBody>
      </p:sp>
    </p:spTree>
    <p:extLst>
      <p:ext uri="{BB962C8B-B14F-4D97-AF65-F5344CB8AC3E}">
        <p14:creationId xmlns:p14="http://schemas.microsoft.com/office/powerpoint/2010/main" val="115818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7785" y="846262"/>
            <a:ext cx="4389120" cy="1737360"/>
          </a:xfrm>
        </p:spPr>
        <p:txBody>
          <a:bodyPr>
            <a:normAutofit fontScale="90000"/>
          </a:bodyPr>
          <a:lstStyle/>
          <a:p>
            <a:r>
              <a:rPr lang="en-US" sz="2400" b="1"/>
              <a:t>Installing Windows 10 and Copying Files</a:t>
            </a:r>
            <a:br>
              <a:rPr lang="en-US" sz="2400" b="1"/>
            </a:br>
            <a:r>
              <a:rPr lang="en-US" sz="2400" b="1"/>
              <a:t>Several crucial actions happen at this stage of the Windows 10 installation process:</a:t>
            </a:r>
            <a:br>
              <a:rPr lang="en-US" sz="2400" b="1"/>
            </a:br>
            <a:endParaRPr lang="en-US" sz="3600" b="1"/>
          </a:p>
        </p:txBody>
      </p:sp>
      <p:pic>
        <p:nvPicPr>
          <p:cNvPr id="7" name="Content Placeholder 6" descr="A screenshot of a computer&#10;&#10;Description automatically generated"/>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5828434" y="1714942"/>
            <a:ext cx="5195888" cy="3902976"/>
          </a:xfrm>
        </p:spPr>
      </p:pic>
      <p:sp>
        <p:nvSpPr>
          <p:cNvPr id="4" name="Text Placeholder 3"/>
          <p:cNvSpPr>
            <a:spLocks noGrp="1"/>
          </p:cNvSpPr>
          <p:nvPr>
            <p:ph type="body" sz="half" idx="2"/>
          </p:nvPr>
        </p:nvSpPr>
        <p:spPr>
          <a:xfrm>
            <a:off x="611346" y="2328789"/>
            <a:ext cx="3932237" cy="3811588"/>
          </a:xfrm>
        </p:spPr>
        <p:txBody>
          <a:bodyPr>
            <a:noAutofit/>
          </a:bodyPr>
          <a:lstStyle/>
          <a:p>
            <a:r>
              <a:rPr lang="en-US" sz="1400" b="1"/>
              <a:t>Copying files:</a:t>
            </a:r>
          </a:p>
          <a:p>
            <a:r>
              <a:rPr lang="en-US" sz="1400" b="1"/>
              <a:t>The setup procedure starts copying the required files to the hard disk of your computer from the installation media (a USB drive or DVD). This covers fundamental Windows files and system parts.</a:t>
            </a:r>
          </a:p>
          <a:p>
            <a:r>
              <a:rPr lang="en-US" sz="1400" b="1"/>
              <a:t>Installation Status:</a:t>
            </a:r>
          </a:p>
          <a:p>
            <a:r>
              <a:rPr lang="en-US" sz="1400" b="1"/>
              <a:t>A progress indicator showing the amount of installation finished will be visible to you. Depending on your hardware, especially if you are using a solid-state drive (SSD), which speeds up the process, this step could take a few minutes to half an hour.</a:t>
            </a:r>
          </a:p>
          <a:p>
            <a:r>
              <a:rPr lang="en-US" sz="1400" b="1"/>
              <a:t>Looking for Updates:</a:t>
            </a:r>
          </a:p>
          <a:p>
            <a:r>
              <a:rPr lang="en-US" sz="1400" b="1"/>
              <a:t>The installation procedure will look for and download any updates that are available if your machine is online.</a:t>
            </a:r>
          </a:p>
        </p:txBody>
      </p:sp>
    </p:spTree>
    <p:extLst>
      <p:ext uri="{BB962C8B-B14F-4D97-AF65-F5344CB8AC3E}">
        <p14:creationId xmlns:p14="http://schemas.microsoft.com/office/powerpoint/2010/main" val="2640535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5573992" y="1653205"/>
            <a:ext cx="6172200" cy="4600435"/>
          </a:xfrm>
          <a:prstGeom prst="rect">
            <a:avLst/>
          </a:prstGeom>
          <a:ln>
            <a:noFill/>
          </a:ln>
          <a:effectLst>
            <a:outerShdw blurRad="292100" dist="139700" dir="2700000" algn="tl" rotWithShape="0">
              <a:srgbClr val="333333">
                <a:alpha val="65000"/>
              </a:srgbClr>
            </a:outerShdw>
          </a:effectLst>
        </p:spPr>
      </p:pic>
      <p:sp>
        <p:nvSpPr>
          <p:cNvPr id="4" name="Text Placeholder 3"/>
          <p:cNvSpPr>
            <a:spLocks noGrp="1"/>
          </p:cNvSpPr>
          <p:nvPr>
            <p:ph type="body" sz="half" idx="2"/>
          </p:nvPr>
        </p:nvSpPr>
        <p:spPr>
          <a:xfrm>
            <a:off x="184727" y="2096550"/>
            <a:ext cx="5283200" cy="5372488"/>
          </a:xfrm>
        </p:spPr>
        <p:txBody>
          <a:bodyPr>
            <a:normAutofit/>
          </a:bodyPr>
          <a:lstStyle/>
          <a:p>
            <a:r>
              <a:rPr lang="en-US" sz="2400" b="1" dirty="0"/>
              <a:t>Windows 10 Installation: Initial Configuration</a:t>
            </a:r>
          </a:p>
          <a:p>
            <a:r>
              <a:rPr lang="en-US" sz="2400" b="1" dirty="0"/>
              <a:t>Once the installation process is finished and your computer restarts, you will be able to access the initial settings screen. This is </a:t>
            </a:r>
          </a:p>
          <a:p>
            <a:endParaRPr lang="en-US" sz="2400" b="1" dirty="0"/>
          </a:p>
        </p:txBody>
      </p:sp>
    </p:spTree>
    <p:extLst>
      <p:ext uri="{BB962C8B-B14F-4D97-AF65-F5344CB8AC3E}">
        <p14:creationId xmlns:p14="http://schemas.microsoft.com/office/powerpoint/2010/main" val="466479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5984875" y="1716112"/>
            <a:ext cx="5195888" cy="3882975"/>
          </a:xfrm>
          <a:prstGeom prst="rect">
            <a:avLst/>
          </a:prstGeom>
          <a:ln>
            <a:noFill/>
          </a:ln>
          <a:effectLst>
            <a:outerShdw blurRad="292100" dist="139700" dir="2700000" algn="tl" rotWithShape="0">
              <a:srgbClr val="333333">
                <a:alpha val="65000"/>
              </a:srgbClr>
            </a:outerShdw>
          </a:effectLst>
        </p:spPr>
      </p:pic>
      <p:sp>
        <p:nvSpPr>
          <p:cNvPr id="4" name="Text Placeholder 3"/>
          <p:cNvSpPr>
            <a:spLocks noGrp="1"/>
          </p:cNvSpPr>
          <p:nvPr>
            <p:ph type="body" sz="half" idx="2"/>
          </p:nvPr>
        </p:nvSpPr>
        <p:spPr>
          <a:xfrm>
            <a:off x="1039118" y="1139253"/>
            <a:ext cx="4432291" cy="4787020"/>
          </a:xfrm>
        </p:spPr>
        <p:txBody>
          <a:bodyPr>
            <a:normAutofit fontScale="92500"/>
          </a:bodyPr>
          <a:lstStyle/>
          <a:p>
            <a:r>
              <a:rPr lang="en-US" sz="4000" b="1"/>
              <a:t>Region Selection:</a:t>
            </a:r>
          </a:p>
          <a:p>
            <a:r>
              <a:rPr lang="en-US" sz="4000"/>
              <a:t>You will be prompted to select your region or country, helping to set local preferences.</a:t>
            </a:r>
          </a:p>
          <a:p>
            <a:endParaRPr lang="en-US" sz="4000"/>
          </a:p>
        </p:txBody>
      </p:sp>
    </p:spTree>
    <p:extLst>
      <p:ext uri="{BB962C8B-B14F-4D97-AF65-F5344CB8AC3E}">
        <p14:creationId xmlns:p14="http://schemas.microsoft.com/office/powerpoint/2010/main" val="1167875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5440502" y="1789795"/>
            <a:ext cx="5195888" cy="3888010"/>
          </a:xfrm>
        </p:spPr>
      </p:pic>
      <p:sp>
        <p:nvSpPr>
          <p:cNvPr id="4" name="Text Placeholder 3"/>
          <p:cNvSpPr>
            <a:spLocks noGrp="1"/>
          </p:cNvSpPr>
          <p:nvPr>
            <p:ph type="body" sz="half" idx="2"/>
          </p:nvPr>
        </p:nvSpPr>
        <p:spPr>
          <a:xfrm>
            <a:off x="814265" y="1008790"/>
            <a:ext cx="4537223" cy="4811843"/>
          </a:xfrm>
        </p:spPr>
        <p:txBody>
          <a:bodyPr>
            <a:normAutofit fontScale="92500" lnSpcReduction="10000"/>
          </a:bodyPr>
          <a:lstStyle/>
          <a:p>
            <a:r>
              <a:rPr lang="en-US" sz="3600" b="1"/>
              <a:t>Keyboard Layout:</a:t>
            </a:r>
            <a:endParaRPr lang="en-US" sz="3600"/>
          </a:p>
          <a:p>
            <a:r>
              <a:rPr lang="en-US" sz="3600"/>
              <a:t>Confirm your keyboard layout. Windows usually suggests a default layout based on your region, but you can choose an alternative if needed.</a:t>
            </a:r>
          </a:p>
          <a:p>
            <a:endParaRPr lang="en-US" sz="3600"/>
          </a:p>
        </p:txBody>
      </p:sp>
    </p:spTree>
    <p:extLst>
      <p:ext uri="{BB962C8B-B14F-4D97-AF65-F5344CB8AC3E}">
        <p14:creationId xmlns:p14="http://schemas.microsoft.com/office/powerpoint/2010/main" val="3855004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8000FC-587D-D257-6A62-E24F441DE03D}"/>
              </a:ext>
            </a:extLst>
          </p:cNvPr>
          <p:cNvSpPr txBox="1"/>
          <p:nvPr/>
        </p:nvSpPr>
        <p:spPr>
          <a:xfrm>
            <a:off x="1718153" y="471943"/>
            <a:ext cx="87473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FFFFFF"/>
                </a:solidFill>
              </a:rPr>
              <a:t>Google Technical Support</a:t>
            </a:r>
            <a:endParaRPr lang="en-US"/>
          </a:p>
        </p:txBody>
      </p:sp>
      <p:sp>
        <p:nvSpPr>
          <p:cNvPr id="4" name="TextBox 3">
            <a:extLst>
              <a:ext uri="{FF2B5EF4-FFF2-40B4-BE49-F238E27FC236}">
                <a16:creationId xmlns:a16="http://schemas.microsoft.com/office/drawing/2014/main" id="{ADB57794-9FF9-916C-F483-3C25CE27F044}"/>
              </a:ext>
            </a:extLst>
          </p:cNvPr>
          <p:cNvSpPr txBox="1"/>
          <p:nvPr/>
        </p:nvSpPr>
        <p:spPr>
          <a:xfrm>
            <a:off x="5514342" y="3719495"/>
            <a:ext cx="6108568" cy="2308324"/>
          </a:xfrm>
          <a:prstGeom prst="rect">
            <a:avLst/>
          </a:prstGeom>
          <a:noFill/>
        </p:spPr>
        <p:txBody>
          <a:bodyPr wrap="square">
            <a:spAutoFit/>
          </a:bodyPr>
          <a:lstStyle/>
          <a:p>
            <a:r>
              <a:rPr lang="en-US" b="1"/>
              <a:t>Description:</a:t>
            </a:r>
            <a:br>
              <a:rPr lang="en-US"/>
            </a:br>
            <a:r>
              <a:rPr lang="en-US"/>
              <a:t>This project involves installing and configuring various operating systems—including Windows, Linux, and macOS—on either virtual machines or physical hardware. Key tasks will include setting up user accounts, installing essential software, configuring security settings, and establishing network connections. Each student will document their process and create a comprehensive user guide.</a:t>
            </a:r>
          </a:p>
        </p:txBody>
      </p:sp>
      <p:sp>
        <p:nvSpPr>
          <p:cNvPr id="6" name="TextBox 5">
            <a:extLst>
              <a:ext uri="{FF2B5EF4-FFF2-40B4-BE49-F238E27FC236}">
                <a16:creationId xmlns:a16="http://schemas.microsoft.com/office/drawing/2014/main" id="{1FC17B03-5C32-84FF-CB2D-06A9AF60DBAC}"/>
              </a:ext>
            </a:extLst>
          </p:cNvPr>
          <p:cNvSpPr txBox="1"/>
          <p:nvPr/>
        </p:nvSpPr>
        <p:spPr>
          <a:xfrm>
            <a:off x="744718" y="3819889"/>
            <a:ext cx="6108568" cy="2031325"/>
          </a:xfrm>
          <a:prstGeom prst="rect">
            <a:avLst/>
          </a:prstGeom>
          <a:noFill/>
        </p:spPr>
        <p:txBody>
          <a:bodyPr wrap="square">
            <a:spAutoFit/>
          </a:bodyPr>
          <a:lstStyle/>
          <a:p>
            <a:r>
              <a:rPr lang="en-US" b="1"/>
              <a:t>Skills Covered:</a:t>
            </a:r>
            <a:endParaRPr lang="en-US"/>
          </a:p>
          <a:p>
            <a:pPr>
              <a:buFont typeface="Arial" panose="020B0604020202020204" pitchFamily="34" charset="0"/>
              <a:buChar char="•"/>
            </a:pPr>
            <a:r>
              <a:rPr lang="en-US"/>
              <a:t>Operating systems</a:t>
            </a:r>
          </a:p>
          <a:p>
            <a:pPr>
              <a:buFont typeface="Arial" panose="020B0604020202020204" pitchFamily="34" charset="0"/>
              <a:buChar char="•"/>
            </a:pPr>
            <a:r>
              <a:rPr lang="en-US"/>
              <a:t>System installation</a:t>
            </a:r>
          </a:p>
          <a:p>
            <a:pPr>
              <a:buFont typeface="Arial" panose="020B0604020202020204" pitchFamily="34" charset="0"/>
              <a:buChar char="•"/>
            </a:pPr>
            <a:r>
              <a:rPr lang="en-US"/>
              <a:t>User account management</a:t>
            </a:r>
          </a:p>
          <a:p>
            <a:pPr>
              <a:buFont typeface="Arial" panose="020B0604020202020204" pitchFamily="34" charset="0"/>
              <a:buChar char="•"/>
            </a:pPr>
            <a:r>
              <a:rPr lang="en-US"/>
              <a:t>Software installation</a:t>
            </a:r>
          </a:p>
          <a:p>
            <a:pPr>
              <a:buFont typeface="Arial" panose="020B0604020202020204" pitchFamily="34" charset="0"/>
              <a:buChar char="•"/>
            </a:pPr>
            <a:r>
              <a:rPr lang="en-US"/>
              <a:t>Security configuration</a:t>
            </a:r>
          </a:p>
          <a:p>
            <a:pPr>
              <a:buFont typeface="Arial" panose="020B0604020202020204" pitchFamily="34" charset="0"/>
              <a:buChar char="•"/>
            </a:pPr>
            <a:r>
              <a:rPr lang="en-US"/>
              <a:t>Documentation practices</a:t>
            </a:r>
          </a:p>
        </p:txBody>
      </p:sp>
      <p:sp>
        <p:nvSpPr>
          <p:cNvPr id="10" name="TextBox 9">
            <a:extLst>
              <a:ext uri="{FF2B5EF4-FFF2-40B4-BE49-F238E27FC236}">
                <a16:creationId xmlns:a16="http://schemas.microsoft.com/office/drawing/2014/main" id="{860EEE4E-3933-2285-59E7-362EEFAE4556}"/>
              </a:ext>
            </a:extLst>
          </p:cNvPr>
          <p:cNvSpPr txBox="1"/>
          <p:nvPr/>
        </p:nvSpPr>
        <p:spPr>
          <a:xfrm>
            <a:off x="849146" y="1859689"/>
            <a:ext cx="6108568" cy="923330"/>
          </a:xfrm>
          <a:prstGeom prst="rect">
            <a:avLst/>
          </a:prstGeom>
          <a:noFill/>
        </p:spPr>
        <p:txBody>
          <a:bodyPr wrap="square">
            <a:spAutoFit/>
          </a:bodyPr>
          <a:lstStyle/>
          <a:p>
            <a:r>
              <a:rPr lang="en-US" b="1"/>
              <a:t>Objective:</a:t>
            </a:r>
            <a:br>
              <a:rPr lang="en-US"/>
            </a:br>
            <a:r>
              <a:rPr lang="en-US"/>
              <a:t>Gain proficiency in multiple operating systems through hands-on installation and configuration.</a:t>
            </a:r>
          </a:p>
        </p:txBody>
      </p:sp>
      <p:sp>
        <p:nvSpPr>
          <p:cNvPr id="14" name="TextBox 13">
            <a:extLst>
              <a:ext uri="{FF2B5EF4-FFF2-40B4-BE49-F238E27FC236}">
                <a16:creationId xmlns:a16="http://schemas.microsoft.com/office/drawing/2014/main" id="{ED439844-F001-F4D3-6104-5BFAFD459413}"/>
              </a:ext>
            </a:extLst>
          </p:cNvPr>
          <p:cNvSpPr txBox="1"/>
          <p:nvPr/>
        </p:nvSpPr>
        <p:spPr>
          <a:xfrm>
            <a:off x="3046626" y="1114412"/>
            <a:ext cx="6108568" cy="400110"/>
          </a:xfrm>
          <a:prstGeom prst="rect">
            <a:avLst/>
          </a:prstGeom>
          <a:noFill/>
        </p:spPr>
        <p:txBody>
          <a:bodyPr wrap="square">
            <a:spAutoFit/>
          </a:bodyPr>
          <a:lstStyle/>
          <a:p>
            <a:r>
              <a:rPr lang="en-US" sz="2000"/>
              <a:t>Operating System Installation and Configuration</a:t>
            </a:r>
          </a:p>
        </p:txBody>
      </p:sp>
      <p:pic>
        <p:nvPicPr>
          <p:cNvPr id="5" name="Picture 4" descr="A blue square with white text&#10;&#10;Description automatically generated">
            <a:extLst>
              <a:ext uri="{FF2B5EF4-FFF2-40B4-BE49-F238E27FC236}">
                <a16:creationId xmlns:a16="http://schemas.microsoft.com/office/drawing/2014/main" id="{E614D67B-A62C-9BCA-F592-AD2B9F90CA92}"/>
              </a:ext>
            </a:extLst>
          </p:cNvPr>
          <p:cNvPicPr>
            <a:picLocks noChangeAspect="1"/>
          </p:cNvPicPr>
          <p:nvPr/>
        </p:nvPicPr>
        <p:blipFill>
          <a:blip r:embed="rId2"/>
          <a:srcRect l="5555" r="397" b="30608"/>
          <a:stretch/>
        </p:blipFill>
        <p:spPr>
          <a:xfrm>
            <a:off x="9343746" y="1117218"/>
            <a:ext cx="2260916" cy="1668171"/>
          </a:xfrm>
          <a:custGeom>
            <a:avLst/>
            <a:gdLst/>
            <a:ahLst/>
            <a:cxnLst/>
            <a:rect l="l" t="t" r="r" b="b"/>
            <a:pathLst>
              <a:path w="2162369" h="2349722">
                <a:moveTo>
                  <a:pt x="1017608" y="0"/>
                </a:moveTo>
                <a:cubicBezTo>
                  <a:pt x="1343611" y="0"/>
                  <a:pt x="1636726" y="97316"/>
                  <a:pt x="1842983" y="274051"/>
                </a:cubicBezTo>
                <a:cubicBezTo>
                  <a:pt x="1943865" y="360525"/>
                  <a:pt x="2022280" y="464246"/>
                  <a:pt x="2076004" y="582337"/>
                </a:cubicBezTo>
                <a:cubicBezTo>
                  <a:pt x="2133284" y="708345"/>
                  <a:pt x="2162369" y="850538"/>
                  <a:pt x="2162369" y="1005035"/>
                </a:cubicBezTo>
                <a:cubicBezTo>
                  <a:pt x="2162369" y="1168860"/>
                  <a:pt x="2131110" y="1334903"/>
                  <a:pt x="2069437" y="1498376"/>
                </a:cubicBezTo>
                <a:cubicBezTo>
                  <a:pt x="2009489" y="1657562"/>
                  <a:pt x="1921200" y="1809084"/>
                  <a:pt x="1814146" y="1936654"/>
                </a:cubicBezTo>
                <a:cubicBezTo>
                  <a:pt x="1705264" y="2066444"/>
                  <a:pt x="1581372" y="2168450"/>
                  <a:pt x="1446023" y="2239799"/>
                </a:cubicBezTo>
                <a:cubicBezTo>
                  <a:pt x="1307663" y="2312711"/>
                  <a:pt x="1163523" y="2349722"/>
                  <a:pt x="1017608" y="2349722"/>
                </a:cubicBezTo>
                <a:cubicBezTo>
                  <a:pt x="870655" y="2349722"/>
                  <a:pt x="784834" y="2290675"/>
                  <a:pt x="619809" y="2167794"/>
                </a:cubicBezTo>
                <a:cubicBezTo>
                  <a:pt x="580008" y="2138146"/>
                  <a:pt x="538826" y="2107488"/>
                  <a:pt x="493546" y="2076126"/>
                </a:cubicBezTo>
                <a:cubicBezTo>
                  <a:pt x="147595" y="1836463"/>
                  <a:pt x="0" y="1579204"/>
                  <a:pt x="0" y="1215956"/>
                </a:cubicBezTo>
                <a:cubicBezTo>
                  <a:pt x="0" y="977555"/>
                  <a:pt x="120238" y="802636"/>
                  <a:pt x="303632" y="562975"/>
                </a:cubicBezTo>
                <a:cubicBezTo>
                  <a:pt x="324124" y="536201"/>
                  <a:pt x="344370" y="509426"/>
                  <a:pt x="363924" y="483507"/>
                </a:cubicBezTo>
                <a:cubicBezTo>
                  <a:pt x="470040" y="343029"/>
                  <a:pt x="570281" y="210366"/>
                  <a:pt x="679113" y="122074"/>
                </a:cubicBezTo>
                <a:cubicBezTo>
                  <a:pt x="783155" y="37666"/>
                  <a:pt x="887542" y="0"/>
                  <a:pt x="1017608" y="0"/>
                </a:cubicBezTo>
                <a:close/>
              </a:path>
            </a:pathLst>
          </a:custGeom>
        </p:spPr>
      </p:pic>
    </p:spTree>
    <p:extLst>
      <p:ext uri="{BB962C8B-B14F-4D97-AF65-F5344CB8AC3E}">
        <p14:creationId xmlns:p14="http://schemas.microsoft.com/office/powerpoint/2010/main" val="2234629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5927725" y="1646265"/>
            <a:ext cx="5195888" cy="3889319"/>
          </a:xfrm>
          <a:prstGeom prst="rect">
            <a:avLst/>
          </a:prstGeom>
          <a:ln>
            <a:noFill/>
          </a:ln>
          <a:effectLst>
            <a:outerShdw blurRad="292100" dist="139700" dir="2700000" algn="tl" rotWithShape="0">
              <a:srgbClr val="333333">
                <a:alpha val="65000"/>
              </a:srgbClr>
            </a:outerShdw>
          </a:effectLst>
        </p:spPr>
      </p:pic>
      <p:sp>
        <p:nvSpPr>
          <p:cNvPr id="4" name="Text Placeholder 3"/>
          <p:cNvSpPr>
            <a:spLocks noGrp="1"/>
          </p:cNvSpPr>
          <p:nvPr>
            <p:ph type="body" sz="half" idx="2"/>
          </p:nvPr>
        </p:nvSpPr>
        <p:spPr>
          <a:xfrm>
            <a:off x="854439" y="1124538"/>
            <a:ext cx="4886794" cy="4406831"/>
          </a:xfrm>
        </p:spPr>
        <p:txBody>
          <a:bodyPr>
            <a:noAutofit/>
          </a:bodyPr>
          <a:lstStyle/>
          <a:p>
            <a:r>
              <a:rPr lang="en-US" sz="3200" b="1"/>
              <a:t>Sign-in with a Microsoft account:</a:t>
            </a:r>
          </a:p>
          <a:p>
            <a:r>
              <a:rPr lang="en-US" sz="3200"/>
              <a:t>To use services like </a:t>
            </a:r>
            <a:r>
              <a:rPr lang="en-US" sz="3200" err="1"/>
              <a:t>OneDrive</a:t>
            </a:r>
            <a:r>
              <a:rPr lang="en-US" sz="3200"/>
              <a:t> and the Microsoft Store, log in using your Microsoft account. If you would rather, you can also decide to make a local account.</a:t>
            </a:r>
          </a:p>
          <a:p>
            <a:endParaRPr lang="en-US" sz="3200" b="1"/>
          </a:p>
          <a:p>
            <a:endParaRPr lang="en-US" sz="3200" b="1"/>
          </a:p>
          <a:p>
            <a:endParaRPr lang="en-US" sz="3200" b="1"/>
          </a:p>
        </p:txBody>
      </p:sp>
    </p:spTree>
    <p:extLst>
      <p:ext uri="{BB962C8B-B14F-4D97-AF65-F5344CB8AC3E}">
        <p14:creationId xmlns:p14="http://schemas.microsoft.com/office/powerpoint/2010/main" val="2752452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5965825" y="1718684"/>
            <a:ext cx="5195888" cy="3877832"/>
          </a:xfrm>
          <a:prstGeom prst="rect">
            <a:avLst/>
          </a:prstGeom>
          <a:ln>
            <a:noFill/>
          </a:ln>
          <a:effectLst>
            <a:outerShdw blurRad="292100" dist="139700" dir="2700000" algn="tl" rotWithShape="0">
              <a:srgbClr val="333333">
                <a:alpha val="65000"/>
              </a:srgbClr>
            </a:outerShdw>
          </a:effectLst>
        </p:spPr>
      </p:pic>
      <p:sp>
        <p:nvSpPr>
          <p:cNvPr id="4" name="Text Placeholder 3"/>
          <p:cNvSpPr>
            <a:spLocks noGrp="1"/>
          </p:cNvSpPr>
          <p:nvPr>
            <p:ph type="body" sz="half" idx="2"/>
          </p:nvPr>
        </p:nvSpPr>
        <p:spPr>
          <a:xfrm>
            <a:off x="1069098" y="0"/>
            <a:ext cx="3937617" cy="5756223"/>
          </a:xfrm>
        </p:spPr>
        <p:txBody>
          <a:bodyPr>
            <a:normAutofit fontScale="92500"/>
          </a:bodyPr>
          <a:lstStyle/>
          <a:p>
            <a:endParaRPr lang="en-US" sz="3200" b="1"/>
          </a:p>
          <a:p>
            <a:endParaRPr lang="en-US" sz="3200" b="1"/>
          </a:p>
          <a:p>
            <a:r>
              <a:rPr lang="en-US" sz="3200" b="1"/>
              <a:t>Configuring Privacy:</a:t>
            </a:r>
          </a:p>
          <a:p>
            <a:endParaRPr lang="en-US"/>
          </a:p>
          <a:p>
            <a:r>
              <a:rPr lang="en-US" sz="2800"/>
              <a:t>Windows will provide you a number of privacy options. You have the option of deciding which data, including location data and diagnostic data, to share with Microsoft.</a:t>
            </a:r>
          </a:p>
          <a:p>
            <a:endParaRPr lang="en-US"/>
          </a:p>
        </p:txBody>
      </p:sp>
    </p:spTree>
    <p:extLst>
      <p:ext uri="{BB962C8B-B14F-4D97-AF65-F5344CB8AC3E}">
        <p14:creationId xmlns:p14="http://schemas.microsoft.com/office/powerpoint/2010/main" val="1332933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927356" y="225634"/>
            <a:ext cx="5264643" cy="3524144"/>
          </a:xfrm>
          <a:prstGeom prst="rect">
            <a:avLst/>
          </a:prstGeom>
          <a:ln>
            <a:noFill/>
          </a:ln>
          <a:effectLst>
            <a:outerShdw blurRad="292100" dist="139700" dir="2700000" algn="tl" rotWithShape="0">
              <a:srgbClr val="333333">
                <a:alpha val="65000"/>
              </a:srgbClr>
            </a:outerShdw>
          </a:effectLst>
        </p:spPr>
      </p:pic>
      <p:sp>
        <p:nvSpPr>
          <p:cNvPr id="4" name="Text Placeholder 3"/>
          <p:cNvSpPr>
            <a:spLocks noGrp="1"/>
          </p:cNvSpPr>
          <p:nvPr>
            <p:ph type="body" sz="half" idx="2"/>
          </p:nvPr>
        </p:nvSpPr>
        <p:spPr>
          <a:xfrm>
            <a:off x="1189018" y="762999"/>
            <a:ext cx="5361683" cy="5487899"/>
          </a:xfrm>
        </p:spPr>
        <p:txBody>
          <a:bodyPr>
            <a:normAutofit fontScale="47500" lnSpcReduction="20000"/>
          </a:bodyPr>
          <a:lstStyle/>
          <a:p>
            <a:r>
              <a:rPr lang="en-US" sz="7400" b="1" dirty="0"/>
              <a:t>Completing the Configuration:</a:t>
            </a:r>
          </a:p>
          <a:p>
            <a:endParaRPr lang="en-US" dirty="0"/>
          </a:p>
          <a:p>
            <a:r>
              <a:rPr lang="en-US" sz="8000" dirty="0"/>
              <a:t>Once these settings are set, Windows will complete the installation. As it gets your system ready, you can see a progress screen.</a:t>
            </a:r>
          </a:p>
          <a:p>
            <a:endParaRPr lang="en-US" dirty="0"/>
          </a:p>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27356" y="3749778"/>
            <a:ext cx="5264644" cy="31082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29028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003925" y="1716753"/>
            <a:ext cx="5195888" cy="3881693"/>
          </a:xfrm>
          <a:prstGeom prst="rect">
            <a:avLst/>
          </a:prstGeom>
          <a:ln>
            <a:noFill/>
          </a:ln>
          <a:effectLst>
            <a:outerShdw blurRad="292100" dist="139700" dir="2700000" algn="tl" rotWithShape="0">
              <a:srgbClr val="333333">
                <a:alpha val="65000"/>
              </a:srgbClr>
            </a:outerShdw>
          </a:effectLst>
        </p:spPr>
      </p:pic>
      <p:sp>
        <p:nvSpPr>
          <p:cNvPr id="4" name="Text Placeholder 3"/>
          <p:cNvSpPr>
            <a:spLocks noGrp="1"/>
          </p:cNvSpPr>
          <p:nvPr>
            <p:ph type="body" sz="half" idx="2"/>
          </p:nvPr>
        </p:nvSpPr>
        <p:spPr>
          <a:xfrm>
            <a:off x="934187" y="1293597"/>
            <a:ext cx="4612174" cy="5017261"/>
          </a:xfrm>
        </p:spPr>
        <p:txBody>
          <a:bodyPr>
            <a:normAutofit/>
          </a:bodyPr>
          <a:lstStyle/>
          <a:p>
            <a:r>
              <a:rPr lang="en-US" sz="4000" b="1" dirty="0"/>
              <a:t>Screen for Login:</a:t>
            </a:r>
          </a:p>
          <a:p>
            <a:endParaRPr lang="en-US" dirty="0"/>
          </a:p>
          <a:p>
            <a:r>
              <a:rPr lang="en-US" sz="3200" dirty="0"/>
              <a:t>Following the completion, you will see a login screen where you may input your login information to gain access to the desktop.</a:t>
            </a:r>
          </a:p>
          <a:p>
            <a:endParaRPr lang="en-US" dirty="0"/>
          </a:p>
        </p:txBody>
      </p:sp>
    </p:spTree>
    <p:extLst>
      <p:ext uri="{BB962C8B-B14F-4D97-AF65-F5344CB8AC3E}">
        <p14:creationId xmlns:p14="http://schemas.microsoft.com/office/powerpoint/2010/main" val="3246052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3812" y="676975"/>
            <a:ext cx="10067187" cy="2410004"/>
          </a:xfrm>
          <a:scene3d>
            <a:camera prst="orthographicFront"/>
            <a:lightRig rig="threePt" dir="t"/>
          </a:scene3d>
        </p:spPr>
        <p:txBody>
          <a:bodyPr vert="horz" lIns="91440" tIns="45720" rIns="91440" bIns="45720" rtlCol="0" anchor="b">
            <a:normAutofit/>
          </a:bodyPr>
          <a:lstStyle/>
          <a:p>
            <a:pPr algn="ctr"/>
            <a:r>
              <a:rPr lang="en-US" sz="3200" dirty="0">
                <a:ea typeface="+mj-lt"/>
                <a:cs typeface="+mj-lt"/>
              </a:rPr>
              <a:t>user account management in windows </a:t>
            </a:r>
            <a:endParaRPr lang="en-US" sz="3200" dirty="0"/>
          </a:p>
        </p:txBody>
      </p:sp>
      <p:pic>
        <p:nvPicPr>
          <p:cNvPr id="3" name="Graphic 2" descr="Users with solid fill">
            <a:extLst>
              <a:ext uri="{FF2B5EF4-FFF2-40B4-BE49-F238E27FC236}">
                <a16:creationId xmlns:a16="http://schemas.microsoft.com/office/drawing/2014/main" id="{629D3F22-1497-5502-8BCF-D6404E4FF51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96300" y="3212432"/>
            <a:ext cx="914400" cy="914400"/>
          </a:xfrm>
          <a:prstGeom prst="rect">
            <a:avLst/>
          </a:prstGeom>
        </p:spPr>
      </p:pic>
    </p:spTree>
    <p:extLst>
      <p:ext uri="{BB962C8B-B14F-4D97-AF65-F5344CB8AC3E}">
        <p14:creationId xmlns:p14="http://schemas.microsoft.com/office/powerpoint/2010/main" val="2663701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F6CC3-BF7D-79BA-6F66-40BA2D9C82CC}"/>
              </a:ext>
            </a:extLst>
          </p:cNvPr>
          <p:cNvSpPr>
            <a:spLocks noGrp="1"/>
          </p:cNvSpPr>
          <p:nvPr>
            <p:ph type="title"/>
          </p:nvPr>
        </p:nvSpPr>
        <p:spPr/>
        <p:txBody>
          <a:bodyPr/>
          <a:lstStyle/>
          <a:p>
            <a:pPr algn="ctr"/>
            <a:r>
              <a:rPr lang="en-GB" sz="2000" b="1" u="sng" dirty="0">
                <a:latin typeface="Aptos"/>
              </a:rPr>
              <a:t>User Management via Computer Management</a:t>
            </a:r>
            <a:endParaRPr lang="en-US" dirty="0"/>
          </a:p>
          <a:p>
            <a:endParaRPr lang="en-GB" dirty="0">
              <a:cs typeface="Calibri Light"/>
            </a:endParaRPr>
          </a:p>
        </p:txBody>
      </p:sp>
      <p:sp>
        <p:nvSpPr>
          <p:cNvPr id="3" name="Content Placeholder 2">
            <a:extLst>
              <a:ext uri="{FF2B5EF4-FFF2-40B4-BE49-F238E27FC236}">
                <a16:creationId xmlns:a16="http://schemas.microsoft.com/office/drawing/2014/main" id="{F9E7DE12-A8F7-D5EB-B34B-3DAD70F03CE3}"/>
              </a:ext>
            </a:extLst>
          </p:cNvPr>
          <p:cNvSpPr>
            <a:spLocks noGrp="1"/>
          </p:cNvSpPr>
          <p:nvPr>
            <p:ph sz="half" idx="1"/>
          </p:nvPr>
        </p:nvSpPr>
        <p:spPr>
          <a:xfrm>
            <a:off x="0" y="2791954"/>
            <a:ext cx="5052100" cy="3526993"/>
          </a:xfrm>
        </p:spPr>
        <p:txBody>
          <a:bodyPr vert="horz" lIns="91440" tIns="45720" rIns="91440" bIns="45720" rtlCol="0" anchor="t">
            <a:normAutofit/>
          </a:bodyPr>
          <a:lstStyle/>
          <a:p>
            <a:pPr>
              <a:lnSpc>
                <a:spcPct val="200000"/>
              </a:lnSpc>
              <a:buFont typeface="Wingdings" panose="020B0604020202020204" pitchFamily="34" charset="0"/>
              <a:buChar char="v"/>
            </a:pPr>
            <a:r>
              <a:rPr lang="en-GB" sz="2000" b="1" dirty="0"/>
              <a:t>Step1 :</a:t>
            </a:r>
            <a:endParaRPr lang="en-GB" sz="2000" b="1" dirty="0">
              <a:ea typeface="Calibri"/>
              <a:cs typeface="Calibri"/>
            </a:endParaRPr>
          </a:p>
          <a:p>
            <a:pPr>
              <a:lnSpc>
                <a:spcPct val="200000"/>
              </a:lnSpc>
              <a:buFont typeface="Wingdings" panose="020B0604020202020204" pitchFamily="34" charset="0"/>
              <a:buChar char="v"/>
            </a:pPr>
            <a:r>
              <a:rPr lang="en-GB" sz="2000" b="1" dirty="0"/>
              <a:t>Open Computer Management By clicking Right-click on This PC and select Manag</a:t>
            </a:r>
            <a:r>
              <a:rPr lang="en-GB" sz="2000" b="1" dirty="0">
                <a:latin typeface="Calibri"/>
                <a:ea typeface="Calibri"/>
                <a:cs typeface="Times New Roman"/>
              </a:rPr>
              <a:t>e</a:t>
            </a:r>
            <a:endParaRPr lang="en-GB" sz="2000" b="1" dirty="0">
              <a:latin typeface="Calibri"/>
              <a:ea typeface="Calibri"/>
              <a:cs typeface="Calibri" panose="020F0502020204030204"/>
            </a:endParaRPr>
          </a:p>
          <a:p>
            <a:pPr>
              <a:buFont typeface="Wingdings" panose="020B0604020202020204" pitchFamily="34" charset="0"/>
              <a:buChar char="v"/>
            </a:pPr>
            <a:endParaRPr lang="en-GB" sz="1600" dirty="0">
              <a:ea typeface="Calibri" panose="020F0502020204030204"/>
              <a:cs typeface="Calibri"/>
            </a:endParaRPr>
          </a:p>
        </p:txBody>
      </p:sp>
      <p:pic>
        <p:nvPicPr>
          <p:cNvPr id="7" name="Picture 6" descr="A screenshot of a desktop&#10;&#10;Description automatically generated">
            <a:extLst>
              <a:ext uri="{FF2B5EF4-FFF2-40B4-BE49-F238E27FC236}">
                <a16:creationId xmlns:a16="http://schemas.microsoft.com/office/drawing/2014/main" id="{58CD103F-7F51-F983-86D3-47FBFF6AD8C7}"/>
              </a:ext>
            </a:extLst>
          </p:cNvPr>
          <p:cNvPicPr>
            <a:picLocks noChangeAspect="1"/>
          </p:cNvPicPr>
          <p:nvPr/>
        </p:nvPicPr>
        <p:blipFill>
          <a:blip r:embed="rId2"/>
          <a:stretch>
            <a:fillRect/>
          </a:stretch>
        </p:blipFill>
        <p:spPr>
          <a:xfrm>
            <a:off x="6095999" y="2427073"/>
            <a:ext cx="5750703" cy="4256757"/>
          </a:xfrm>
          <a:prstGeom prst="rect">
            <a:avLst/>
          </a:prstGeom>
          <a:ln>
            <a:noFill/>
          </a:ln>
          <a:effectLst>
            <a:outerShdw blurRad="292100" dist="139700" dir="2700000" algn="tl" rotWithShape="0">
              <a:srgbClr val="333333">
                <a:alpha val="65000"/>
              </a:srgbClr>
            </a:outerShdw>
          </a:effectLst>
        </p:spPr>
      </p:pic>
      <p:pic>
        <p:nvPicPr>
          <p:cNvPr id="9" name="Graphic 8" descr="Arrow: Slight curve with solid fill">
            <a:extLst>
              <a:ext uri="{FF2B5EF4-FFF2-40B4-BE49-F238E27FC236}">
                <a16:creationId xmlns:a16="http://schemas.microsoft.com/office/drawing/2014/main" id="{BA326649-EDFB-6F3A-4380-5640703A92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45068" y="3227375"/>
            <a:ext cx="751115" cy="751115"/>
          </a:xfrm>
          <a:prstGeom prst="rect">
            <a:avLst/>
          </a:prstGeom>
        </p:spPr>
      </p:pic>
    </p:spTree>
    <p:extLst>
      <p:ext uri="{BB962C8B-B14F-4D97-AF65-F5344CB8AC3E}">
        <p14:creationId xmlns:p14="http://schemas.microsoft.com/office/powerpoint/2010/main" val="2024375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3032E8-2088-F64D-F777-040F18BDA054}"/>
              </a:ext>
            </a:extLst>
          </p:cNvPr>
          <p:cNvSpPr>
            <a:spLocks noGrp="1"/>
          </p:cNvSpPr>
          <p:nvPr>
            <p:ph sz="half" idx="1"/>
          </p:nvPr>
        </p:nvSpPr>
        <p:spPr>
          <a:xfrm>
            <a:off x="0" y="2530027"/>
            <a:ext cx="3942116" cy="3522645"/>
          </a:xfrm>
        </p:spPr>
        <p:txBody>
          <a:bodyPr vert="horz" lIns="91440" tIns="45720" rIns="91440" bIns="45720" rtlCol="0" anchor="t">
            <a:normAutofit/>
          </a:bodyPr>
          <a:lstStyle/>
          <a:p>
            <a:pPr marL="457200" indent="-457200">
              <a:buFont typeface="Wingdings" panose="020B0604020202020204" pitchFamily="34" charset="0"/>
              <a:buChar char="v"/>
            </a:pPr>
            <a:r>
              <a:rPr lang="en-GB" sz="2000" b="1" dirty="0">
                <a:latin typeface="Calibri"/>
                <a:ea typeface="Calibri"/>
                <a:cs typeface="Calibri"/>
              </a:rPr>
              <a:t>Step2:</a:t>
            </a:r>
            <a:endParaRPr lang="en-GB" sz="2000" dirty="0">
              <a:solidFill>
                <a:srgbClr val="000000"/>
              </a:solidFill>
              <a:latin typeface="Calibri"/>
              <a:ea typeface="Calibri"/>
              <a:cs typeface="Calibri"/>
            </a:endParaRPr>
          </a:p>
          <a:p>
            <a:pPr indent="0">
              <a:lnSpc>
                <a:spcPct val="150000"/>
              </a:lnSpc>
              <a:buNone/>
            </a:pPr>
            <a:r>
              <a:rPr lang="en-GB" sz="2000" b="1" dirty="0">
                <a:latin typeface="Calibri"/>
                <a:ea typeface="Calibri"/>
                <a:cs typeface="Times New Roman"/>
              </a:rPr>
              <a:t>In the Computer Management window, navigate to Local Users and Groups &gt; Users.</a:t>
            </a:r>
            <a:endParaRPr lang="en-US" sz="2000" b="1" dirty="0">
              <a:latin typeface="Calibri"/>
              <a:ea typeface="Calibri"/>
              <a:cs typeface="Calibri"/>
            </a:endParaRPr>
          </a:p>
          <a:p>
            <a:pPr marL="0" indent="0">
              <a:lnSpc>
                <a:spcPct val="150000"/>
              </a:lnSpc>
              <a:buNone/>
            </a:pPr>
            <a:endParaRPr lang="en-GB" b="1" dirty="0">
              <a:ea typeface="Calibri"/>
              <a:cs typeface="Calibri" panose="020F0502020204030204"/>
            </a:endParaRPr>
          </a:p>
        </p:txBody>
      </p:sp>
      <p:pic>
        <p:nvPicPr>
          <p:cNvPr id="9" name="Picture 8" descr="A screenshot of a computer&#10;&#10;Description automatically generated">
            <a:extLst>
              <a:ext uri="{FF2B5EF4-FFF2-40B4-BE49-F238E27FC236}">
                <a16:creationId xmlns:a16="http://schemas.microsoft.com/office/drawing/2014/main" id="{58457B09-2574-4D77-62A1-C73C63C05A8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347855" y="1526335"/>
            <a:ext cx="6357269" cy="4754722"/>
          </a:xfrm>
          <a:prstGeom prst="rect">
            <a:avLst/>
          </a:prstGeom>
          <a:ln>
            <a:noFill/>
          </a:ln>
          <a:effectLst>
            <a:softEdge rad="112500"/>
          </a:effectLst>
        </p:spPr>
      </p:pic>
      <p:pic>
        <p:nvPicPr>
          <p:cNvPr id="11" name="Graphic 10" descr="Arrow: Slight curve with solid fill">
            <a:extLst>
              <a:ext uri="{FF2B5EF4-FFF2-40B4-BE49-F238E27FC236}">
                <a16:creationId xmlns:a16="http://schemas.microsoft.com/office/drawing/2014/main" id="{0C0EA10C-7036-E660-7645-9BBDC4301E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13645" y="2394197"/>
            <a:ext cx="751115" cy="751115"/>
          </a:xfrm>
          <a:prstGeom prst="rect">
            <a:avLst/>
          </a:prstGeom>
        </p:spPr>
      </p:pic>
    </p:spTree>
    <p:extLst>
      <p:ext uri="{BB962C8B-B14F-4D97-AF65-F5344CB8AC3E}">
        <p14:creationId xmlns:p14="http://schemas.microsoft.com/office/powerpoint/2010/main" val="209147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64B003-F290-2A2F-BD50-DE73C2A0ACD3}"/>
              </a:ext>
            </a:extLst>
          </p:cNvPr>
          <p:cNvSpPr>
            <a:spLocks noGrp="1"/>
          </p:cNvSpPr>
          <p:nvPr>
            <p:ph sz="half" idx="1"/>
          </p:nvPr>
        </p:nvSpPr>
        <p:spPr>
          <a:xfrm>
            <a:off x="10557" y="2222963"/>
            <a:ext cx="4765963" cy="2514621"/>
          </a:xfrm>
        </p:spPr>
        <p:txBody>
          <a:bodyPr vert="horz" lIns="91440" tIns="45720" rIns="91440" bIns="45720" rtlCol="0" anchor="t">
            <a:normAutofit/>
          </a:bodyPr>
          <a:lstStyle/>
          <a:p>
            <a:pPr>
              <a:lnSpc>
                <a:spcPct val="150000"/>
              </a:lnSpc>
              <a:buFont typeface="Wingdings" panose="020B0604020202020204" pitchFamily="34" charset="0"/>
              <a:buChar char="v"/>
            </a:pPr>
            <a:r>
              <a:rPr lang="en-GB" b="1" dirty="0">
                <a:latin typeface="Calibri"/>
                <a:ea typeface="Calibri"/>
                <a:cs typeface="Times New Roman"/>
              </a:rPr>
              <a:t>Step3:  Creating a New User Account</a:t>
            </a:r>
            <a:endParaRPr lang="en-GB" b="1" dirty="0">
              <a:solidFill>
                <a:srgbClr val="000000"/>
              </a:solidFill>
              <a:latin typeface="Calibri"/>
              <a:ea typeface="Calibri"/>
              <a:cs typeface="Times New Roman"/>
            </a:endParaRPr>
          </a:p>
          <a:p>
            <a:pPr marL="0" indent="0">
              <a:lnSpc>
                <a:spcPct val="150000"/>
              </a:lnSpc>
              <a:buNone/>
            </a:pPr>
            <a:r>
              <a:rPr lang="en-GB" b="1" dirty="0">
                <a:latin typeface="Calibri"/>
                <a:ea typeface="Calibri"/>
                <a:cs typeface="Times New Roman"/>
              </a:rPr>
              <a:t> Right-click in the empty</a:t>
            </a:r>
            <a:endParaRPr lang="en-GB" b="1" dirty="0">
              <a:latin typeface="Calibri"/>
              <a:ea typeface="Calibri"/>
              <a:cs typeface="Calibri"/>
            </a:endParaRPr>
          </a:p>
          <a:p>
            <a:pPr marL="0" indent="0">
              <a:lnSpc>
                <a:spcPct val="150000"/>
              </a:lnSpc>
              <a:buNone/>
            </a:pPr>
            <a:r>
              <a:rPr lang="en-GB" b="1" dirty="0">
                <a:latin typeface="Calibri"/>
                <a:ea typeface="Calibri"/>
                <a:cs typeface="Times New Roman"/>
              </a:rPr>
              <a:t> space within the Users list</a:t>
            </a:r>
            <a:endParaRPr lang="en-GB" b="1" dirty="0">
              <a:latin typeface="Calibri"/>
              <a:ea typeface="Calibri"/>
              <a:cs typeface="Calibri"/>
            </a:endParaRPr>
          </a:p>
          <a:p>
            <a:pPr marL="0" indent="0">
              <a:lnSpc>
                <a:spcPct val="150000"/>
              </a:lnSpc>
              <a:buNone/>
            </a:pPr>
            <a:r>
              <a:rPr lang="en-GB" b="1" dirty="0">
                <a:latin typeface="Calibri"/>
                <a:ea typeface="Calibri"/>
                <a:cs typeface="Times New Roman"/>
              </a:rPr>
              <a:t> and select New User.</a:t>
            </a:r>
            <a:endParaRPr lang="en-GB" b="1" dirty="0">
              <a:latin typeface="Calibri"/>
              <a:ea typeface="Calibri"/>
              <a:cs typeface="Calibri"/>
            </a:endParaRPr>
          </a:p>
          <a:p>
            <a:pPr>
              <a:buFont typeface="Wingdings" panose="020B0604020202020204" pitchFamily="34" charset="0"/>
              <a:buChar char="v"/>
            </a:pPr>
            <a:endParaRPr lang="en-GB" b="1" dirty="0">
              <a:ea typeface="Calibri"/>
              <a:cs typeface="Calibri"/>
            </a:endParaRPr>
          </a:p>
        </p:txBody>
      </p:sp>
      <p:pic>
        <p:nvPicPr>
          <p:cNvPr id="7" name="Picture 6" descr="A screenshot of a computer&#10;&#10;Description automatically generated">
            <a:extLst>
              <a:ext uri="{FF2B5EF4-FFF2-40B4-BE49-F238E27FC236}">
                <a16:creationId xmlns:a16="http://schemas.microsoft.com/office/drawing/2014/main" id="{ABEBF4DB-F3C5-29AF-11D4-1915F289BAE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495637" y="1301666"/>
            <a:ext cx="5668953" cy="4254667"/>
          </a:xfrm>
          <a:prstGeom prst="rect">
            <a:avLst/>
          </a:prstGeom>
          <a:ln>
            <a:noFill/>
          </a:ln>
          <a:effectLst>
            <a:softEdge rad="112500"/>
          </a:effectLst>
        </p:spPr>
      </p:pic>
      <p:pic>
        <p:nvPicPr>
          <p:cNvPr id="8" name="Graphic 7" descr="Arrow: Slight curve with solid fill">
            <a:extLst>
              <a:ext uri="{FF2B5EF4-FFF2-40B4-BE49-F238E27FC236}">
                <a16:creationId xmlns:a16="http://schemas.microsoft.com/office/drawing/2014/main" id="{2F1488FF-24F5-F74D-7C97-179048758C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33870" y="3480274"/>
            <a:ext cx="751115" cy="751115"/>
          </a:xfrm>
          <a:prstGeom prst="rect">
            <a:avLst/>
          </a:prstGeom>
        </p:spPr>
      </p:pic>
    </p:spTree>
    <p:extLst>
      <p:ext uri="{BB962C8B-B14F-4D97-AF65-F5344CB8AC3E}">
        <p14:creationId xmlns:p14="http://schemas.microsoft.com/office/powerpoint/2010/main" val="3123553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screenshot of a computer&#10;&#10;Description automatically generated">
            <a:extLst>
              <a:ext uri="{FF2B5EF4-FFF2-40B4-BE49-F238E27FC236}">
                <a16:creationId xmlns:a16="http://schemas.microsoft.com/office/drawing/2014/main" id="{F83D8DC4-4602-7781-0204-42F77172A56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17673" y="2147997"/>
            <a:ext cx="5878344" cy="4307231"/>
          </a:xfrm>
          <a:prstGeom prst="rect">
            <a:avLst/>
          </a:prstGeom>
          <a:ln>
            <a:noFill/>
          </a:ln>
          <a:effectLst>
            <a:softEdge rad="112500"/>
          </a:effectLst>
        </p:spPr>
      </p:pic>
      <p:sp>
        <p:nvSpPr>
          <p:cNvPr id="8" name="TextBox 7">
            <a:extLst>
              <a:ext uri="{FF2B5EF4-FFF2-40B4-BE49-F238E27FC236}">
                <a16:creationId xmlns:a16="http://schemas.microsoft.com/office/drawing/2014/main" id="{65E8CE92-29EC-059C-860B-12C9F32A8E44}"/>
              </a:ext>
            </a:extLst>
          </p:cNvPr>
          <p:cNvSpPr txBox="1"/>
          <p:nvPr/>
        </p:nvSpPr>
        <p:spPr>
          <a:xfrm>
            <a:off x="0" y="3014668"/>
            <a:ext cx="5440218" cy="1694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Wingdings"/>
              <a:buChar char="v"/>
            </a:pPr>
            <a:r>
              <a:rPr lang="en-GB" sz="2400" b="1" dirty="0">
                <a:latin typeface="Calibri"/>
                <a:ea typeface="Calibri"/>
                <a:cs typeface="Times New Roman"/>
              </a:rPr>
              <a:t>Step4 : Fill in the required information (username, password, etc.) and click Create.</a:t>
            </a:r>
            <a:r>
              <a:rPr lang="en-US" sz="2400" b="1" dirty="0">
                <a:latin typeface="Calibri"/>
                <a:ea typeface="Calibri"/>
                <a:cs typeface="Times New Roman"/>
              </a:rPr>
              <a:t>​</a:t>
            </a:r>
            <a:endParaRPr lang="en-US" sz="2400" dirty="0">
              <a:ea typeface="Calibri" panose="020F0502020204030204"/>
              <a:cs typeface="Calibri" panose="020F0502020204030204"/>
            </a:endParaRPr>
          </a:p>
        </p:txBody>
      </p:sp>
    </p:spTree>
    <p:extLst>
      <p:ext uri="{BB962C8B-B14F-4D97-AF65-F5344CB8AC3E}">
        <p14:creationId xmlns:p14="http://schemas.microsoft.com/office/powerpoint/2010/main" val="47778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omputer&#10;&#10;Description automatically generated">
            <a:extLst>
              <a:ext uri="{FF2B5EF4-FFF2-40B4-BE49-F238E27FC236}">
                <a16:creationId xmlns:a16="http://schemas.microsoft.com/office/drawing/2014/main" id="{DD85C856-3993-3036-E226-A3F70C7D087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45017" y="1684901"/>
            <a:ext cx="6446527" cy="4824756"/>
          </a:xfrm>
          <a:prstGeom prst="rect">
            <a:avLst/>
          </a:prstGeom>
          <a:ln>
            <a:noFill/>
          </a:ln>
          <a:effectLst>
            <a:softEdge rad="112500"/>
          </a:effectLst>
        </p:spPr>
      </p:pic>
      <p:sp>
        <p:nvSpPr>
          <p:cNvPr id="14" name="TextBox 13">
            <a:extLst>
              <a:ext uri="{FF2B5EF4-FFF2-40B4-BE49-F238E27FC236}">
                <a16:creationId xmlns:a16="http://schemas.microsoft.com/office/drawing/2014/main" id="{BAF2E73D-CC59-5362-8943-79D0BED8FA17}"/>
              </a:ext>
            </a:extLst>
          </p:cNvPr>
          <p:cNvSpPr txBox="1"/>
          <p:nvPr/>
        </p:nvSpPr>
        <p:spPr>
          <a:xfrm>
            <a:off x="138546" y="2857465"/>
            <a:ext cx="3875314" cy="11430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Wingdings"/>
              <a:buChar char="v"/>
            </a:pPr>
            <a:r>
              <a:rPr lang="en-GB" sz="2400" b="1" dirty="0">
                <a:latin typeface="Calibri"/>
                <a:ea typeface="Calibri"/>
                <a:cs typeface="Times New Roman"/>
              </a:rPr>
              <a:t>The new user has been created "Mostafa".</a:t>
            </a:r>
            <a:endParaRPr lang="en-US" sz="2400" b="1" dirty="0">
              <a:ea typeface="Calibri" panose="020F0502020204030204"/>
              <a:cs typeface="Times New Roman"/>
            </a:endParaRPr>
          </a:p>
        </p:txBody>
      </p:sp>
    </p:spTree>
    <p:extLst>
      <p:ext uri="{BB962C8B-B14F-4D97-AF65-F5344CB8AC3E}">
        <p14:creationId xmlns:p14="http://schemas.microsoft.com/office/powerpoint/2010/main" val="1936305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DB5F99-B950-845E-0941-E72E54B61D40}"/>
              </a:ext>
            </a:extLst>
          </p:cNvPr>
          <p:cNvSpPr>
            <a:spLocks noGrp="1"/>
          </p:cNvSpPr>
          <p:nvPr>
            <p:ph type="title"/>
          </p:nvPr>
        </p:nvSpPr>
        <p:spPr>
          <a:xfrm>
            <a:off x="648930" y="629267"/>
            <a:ext cx="9252154" cy="1016654"/>
          </a:xfrm>
        </p:spPr>
        <p:txBody>
          <a:bodyPr vert="horz" lIns="91440" tIns="45720" rIns="91440" bIns="45720" rtlCol="0" anchor="t">
            <a:normAutofit/>
          </a:bodyPr>
          <a:lstStyle/>
          <a:p>
            <a:r>
              <a:rPr lang="en-US" b="0" i="0" kern="1200">
                <a:solidFill>
                  <a:srgbClr val="EBEBEB"/>
                </a:solidFill>
                <a:latin typeface="+mj-lt"/>
                <a:ea typeface="+mj-ea"/>
                <a:cs typeface="+mj-cs"/>
              </a:rPr>
              <a:t>Time Line</a:t>
            </a:r>
          </a:p>
        </p:txBody>
      </p:sp>
      <p:sp>
        <p:nvSpPr>
          <p:cNvPr id="6" name="TextBox 5">
            <a:extLst>
              <a:ext uri="{FF2B5EF4-FFF2-40B4-BE49-F238E27FC236}">
                <a16:creationId xmlns:a16="http://schemas.microsoft.com/office/drawing/2014/main" id="{43BDC695-68D4-3F47-1938-700F1F3ED2A3}"/>
              </a:ext>
            </a:extLst>
          </p:cNvPr>
          <p:cNvSpPr txBox="1"/>
          <p:nvPr/>
        </p:nvSpPr>
        <p:spPr>
          <a:xfrm>
            <a:off x="648931" y="2548281"/>
            <a:ext cx="5122606" cy="365868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Bef>
                <a:spcPts val="1000"/>
              </a:spcBef>
              <a:buClr>
                <a:schemeClr val="bg2">
                  <a:lumMod val="40000"/>
                  <a:lumOff val="60000"/>
                </a:schemeClr>
              </a:buClr>
              <a:buSzPct val="80000"/>
              <a:buFont typeface="Wingdings 3" charset="2"/>
              <a:buChar char=""/>
            </a:pPr>
            <a:r>
              <a:rPr lang="en-US" sz="1100">
                <a:latin typeface="+mj-lt"/>
                <a:ea typeface="+mj-ea"/>
                <a:cs typeface="+mj-cs"/>
              </a:rPr>
              <a:t>Team formation and project start: 18-09-2024</a:t>
            </a:r>
          </a:p>
          <a:p>
            <a:pPr>
              <a:lnSpc>
                <a:spcPct val="90000"/>
              </a:lnSpc>
              <a:spcBef>
                <a:spcPts val="1000"/>
              </a:spcBef>
              <a:buClr>
                <a:schemeClr val="bg2">
                  <a:lumMod val="40000"/>
                  <a:lumOff val="60000"/>
                </a:schemeClr>
              </a:buClr>
              <a:buSzPct val="80000"/>
              <a:buFont typeface="Wingdings 3" charset="2"/>
              <a:buChar char=""/>
            </a:pPr>
            <a:endParaRPr lang="en-US" sz="1100">
              <a:latin typeface="+mj-lt"/>
              <a:ea typeface="+mj-ea"/>
              <a:cs typeface="+mj-cs"/>
            </a:endParaRPr>
          </a:p>
          <a:p>
            <a:pPr>
              <a:lnSpc>
                <a:spcPct val="90000"/>
              </a:lnSpc>
              <a:spcBef>
                <a:spcPts val="1000"/>
              </a:spcBef>
              <a:buClr>
                <a:schemeClr val="bg2">
                  <a:lumMod val="40000"/>
                  <a:lumOff val="60000"/>
                </a:schemeClr>
              </a:buClr>
              <a:buSzPct val="80000"/>
              <a:buFont typeface="Wingdings 3" charset="2"/>
              <a:buChar char=""/>
            </a:pPr>
            <a:r>
              <a:rPr lang="en-US" sz="1100">
                <a:latin typeface="+mj-lt"/>
                <a:ea typeface="+mj-ea"/>
                <a:cs typeface="+mj-cs"/>
              </a:rPr>
              <a:t>First meeting to discuss the topic: 21-09-2024</a:t>
            </a:r>
          </a:p>
          <a:p>
            <a:pPr>
              <a:lnSpc>
                <a:spcPct val="90000"/>
              </a:lnSpc>
              <a:spcBef>
                <a:spcPts val="1000"/>
              </a:spcBef>
              <a:buClr>
                <a:schemeClr val="bg2">
                  <a:lumMod val="40000"/>
                  <a:lumOff val="60000"/>
                </a:schemeClr>
              </a:buClr>
              <a:buSzPct val="80000"/>
              <a:buFont typeface="Wingdings 3" charset="2"/>
              <a:buChar char=""/>
            </a:pPr>
            <a:endParaRPr lang="en-US" sz="1100">
              <a:latin typeface="+mj-lt"/>
              <a:ea typeface="+mj-ea"/>
              <a:cs typeface="+mj-cs"/>
            </a:endParaRPr>
          </a:p>
          <a:p>
            <a:pPr>
              <a:lnSpc>
                <a:spcPct val="90000"/>
              </a:lnSpc>
              <a:spcBef>
                <a:spcPts val="1000"/>
              </a:spcBef>
              <a:buClr>
                <a:schemeClr val="bg2">
                  <a:lumMod val="40000"/>
                  <a:lumOff val="60000"/>
                </a:schemeClr>
              </a:buClr>
              <a:buSzPct val="80000"/>
              <a:buFont typeface="Wingdings 3" charset="2"/>
              <a:buChar char=""/>
            </a:pPr>
            <a:r>
              <a:rPr lang="en-US" sz="1100">
                <a:latin typeface="+mj-lt"/>
                <a:ea typeface="+mj-ea"/>
                <a:cs typeface="+mj-cs"/>
              </a:rPr>
              <a:t>Start of actual implementation: 27-09-2024</a:t>
            </a:r>
          </a:p>
          <a:p>
            <a:pPr>
              <a:lnSpc>
                <a:spcPct val="90000"/>
              </a:lnSpc>
              <a:spcBef>
                <a:spcPts val="1000"/>
              </a:spcBef>
              <a:buClr>
                <a:schemeClr val="bg2">
                  <a:lumMod val="40000"/>
                  <a:lumOff val="60000"/>
                </a:schemeClr>
              </a:buClr>
              <a:buSzPct val="80000"/>
              <a:buFont typeface="Wingdings 3" charset="2"/>
              <a:buChar char=""/>
            </a:pPr>
            <a:endParaRPr lang="en-US" sz="1100">
              <a:latin typeface="+mj-lt"/>
              <a:ea typeface="+mj-ea"/>
              <a:cs typeface="+mj-cs"/>
            </a:endParaRPr>
          </a:p>
          <a:p>
            <a:pPr>
              <a:lnSpc>
                <a:spcPct val="90000"/>
              </a:lnSpc>
              <a:spcBef>
                <a:spcPts val="1000"/>
              </a:spcBef>
              <a:buClr>
                <a:schemeClr val="bg2">
                  <a:lumMod val="40000"/>
                  <a:lumOff val="60000"/>
                </a:schemeClr>
              </a:buClr>
              <a:buSzPct val="80000"/>
              <a:buFont typeface="Wingdings 3" charset="2"/>
              <a:buChar char=""/>
            </a:pPr>
            <a:r>
              <a:rPr lang="en-US" sz="1100">
                <a:latin typeface="+mj-lt"/>
                <a:ea typeface="+mj-ea"/>
                <a:cs typeface="+mj-cs"/>
              </a:rPr>
              <a:t>Installation and configuration of operating systems: 30-09-2024</a:t>
            </a:r>
          </a:p>
          <a:p>
            <a:pPr>
              <a:lnSpc>
                <a:spcPct val="90000"/>
              </a:lnSpc>
              <a:spcBef>
                <a:spcPts val="1000"/>
              </a:spcBef>
              <a:buClr>
                <a:schemeClr val="bg2">
                  <a:lumMod val="40000"/>
                  <a:lumOff val="60000"/>
                </a:schemeClr>
              </a:buClr>
              <a:buSzPct val="80000"/>
              <a:buFont typeface="Wingdings 3" charset="2"/>
              <a:buChar char=""/>
            </a:pPr>
            <a:endParaRPr lang="en-US" sz="1100">
              <a:latin typeface="+mj-lt"/>
              <a:ea typeface="+mj-ea"/>
              <a:cs typeface="+mj-cs"/>
            </a:endParaRPr>
          </a:p>
          <a:p>
            <a:pPr>
              <a:lnSpc>
                <a:spcPct val="90000"/>
              </a:lnSpc>
              <a:spcBef>
                <a:spcPts val="1000"/>
              </a:spcBef>
              <a:buClr>
                <a:schemeClr val="bg2">
                  <a:lumMod val="40000"/>
                  <a:lumOff val="60000"/>
                </a:schemeClr>
              </a:buClr>
              <a:buSzPct val="80000"/>
              <a:buFont typeface="Wingdings 3" charset="2"/>
              <a:buChar char=""/>
            </a:pPr>
            <a:r>
              <a:rPr lang="en-US" sz="1100">
                <a:latin typeface="+mj-lt"/>
                <a:ea typeface="+mj-ea"/>
                <a:cs typeface="+mj-cs"/>
              </a:rPr>
              <a:t>Second meeting and agreement on the final format: 11-10-2024</a:t>
            </a:r>
          </a:p>
          <a:p>
            <a:pPr>
              <a:lnSpc>
                <a:spcPct val="90000"/>
              </a:lnSpc>
              <a:spcBef>
                <a:spcPts val="1000"/>
              </a:spcBef>
              <a:buClr>
                <a:schemeClr val="bg2">
                  <a:lumMod val="40000"/>
                  <a:lumOff val="60000"/>
                </a:schemeClr>
              </a:buClr>
              <a:buSzPct val="80000"/>
              <a:buFont typeface="Wingdings 3" charset="2"/>
              <a:buChar char=""/>
            </a:pPr>
            <a:endParaRPr lang="en-US" sz="1100">
              <a:latin typeface="+mj-lt"/>
              <a:ea typeface="+mj-ea"/>
              <a:cs typeface="+mj-cs"/>
            </a:endParaRPr>
          </a:p>
          <a:p>
            <a:pPr>
              <a:lnSpc>
                <a:spcPct val="90000"/>
              </a:lnSpc>
              <a:spcBef>
                <a:spcPts val="1000"/>
              </a:spcBef>
              <a:buClr>
                <a:schemeClr val="bg2">
                  <a:lumMod val="40000"/>
                  <a:lumOff val="60000"/>
                </a:schemeClr>
              </a:buClr>
              <a:buSzPct val="80000"/>
              <a:buFont typeface="Wingdings 3" charset="2"/>
              <a:buChar char=""/>
            </a:pPr>
            <a:r>
              <a:rPr lang="en-US" sz="1100">
                <a:latin typeface="+mj-lt"/>
                <a:ea typeface="+mj-ea"/>
                <a:cs typeface="+mj-cs"/>
              </a:rPr>
              <a:t>Final coordination and review: 12-10-2024 to 14-10-2024</a:t>
            </a:r>
          </a:p>
          <a:p>
            <a:pPr>
              <a:lnSpc>
                <a:spcPct val="90000"/>
              </a:lnSpc>
              <a:spcBef>
                <a:spcPts val="1000"/>
              </a:spcBef>
              <a:buClr>
                <a:schemeClr val="bg2">
                  <a:lumMod val="40000"/>
                  <a:lumOff val="60000"/>
                </a:schemeClr>
              </a:buClr>
              <a:buSzPct val="80000"/>
              <a:buFont typeface="Wingdings 3" charset="2"/>
              <a:buChar char=""/>
            </a:pPr>
            <a:endParaRPr lang="en-US" sz="1100">
              <a:latin typeface="+mj-lt"/>
              <a:ea typeface="+mj-ea"/>
              <a:cs typeface="+mj-cs"/>
            </a:endParaRPr>
          </a:p>
          <a:p>
            <a:pPr>
              <a:lnSpc>
                <a:spcPct val="90000"/>
              </a:lnSpc>
              <a:spcBef>
                <a:spcPts val="1000"/>
              </a:spcBef>
              <a:buClr>
                <a:schemeClr val="bg2">
                  <a:lumMod val="40000"/>
                  <a:lumOff val="60000"/>
                </a:schemeClr>
              </a:buClr>
              <a:buSzPct val="80000"/>
              <a:buFont typeface="Wingdings 3" charset="2"/>
              <a:buChar char=""/>
            </a:pPr>
            <a:r>
              <a:rPr lang="en-US" sz="1100">
                <a:latin typeface="+mj-lt"/>
                <a:ea typeface="+mj-ea"/>
                <a:cs typeface="+mj-cs"/>
              </a:rPr>
              <a:t>Last working day: 15-10-2024</a:t>
            </a:r>
          </a:p>
          <a:p>
            <a:pPr>
              <a:lnSpc>
                <a:spcPct val="90000"/>
              </a:lnSpc>
              <a:spcBef>
                <a:spcPts val="1000"/>
              </a:spcBef>
              <a:buClr>
                <a:schemeClr val="bg2">
                  <a:lumMod val="40000"/>
                  <a:lumOff val="60000"/>
                </a:schemeClr>
              </a:buClr>
              <a:buSzPct val="80000"/>
              <a:buFont typeface="Wingdings 3" charset="2"/>
              <a:buChar char=""/>
            </a:pPr>
            <a:endParaRPr lang="en-US" sz="1100">
              <a:latin typeface="+mj-lt"/>
              <a:ea typeface="+mj-ea"/>
              <a:cs typeface="+mj-cs"/>
            </a:endParaRPr>
          </a:p>
        </p:txBody>
      </p:sp>
      <p:pic>
        <p:nvPicPr>
          <p:cNvPr id="4" name="Picture 3" descr="Colourful pins linked with threads">
            <a:extLst>
              <a:ext uri="{FF2B5EF4-FFF2-40B4-BE49-F238E27FC236}">
                <a16:creationId xmlns:a16="http://schemas.microsoft.com/office/drawing/2014/main" id="{A25A7F34-30DB-0973-3864-98FA10D0CEEE}"/>
              </a:ext>
            </a:extLst>
          </p:cNvPr>
          <p:cNvPicPr>
            <a:picLocks noChangeAspect="1"/>
          </p:cNvPicPr>
          <p:nvPr/>
        </p:nvPicPr>
        <p:blipFill>
          <a:blip r:embed="rId2"/>
          <a:srcRect l="17648" r="17646" b="-2"/>
          <a:stretch/>
        </p:blipFill>
        <p:spPr>
          <a:xfrm>
            <a:off x="7036151" y="2548281"/>
            <a:ext cx="3563156" cy="3662018"/>
          </a:xfrm>
          <a:prstGeom prst="rect">
            <a:avLst/>
          </a:prstGeom>
          <a:effectLst/>
        </p:spPr>
      </p:pic>
    </p:spTree>
    <p:extLst>
      <p:ext uri="{BB962C8B-B14F-4D97-AF65-F5344CB8AC3E}">
        <p14:creationId xmlns:p14="http://schemas.microsoft.com/office/powerpoint/2010/main" val="2232478730"/>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0B816667-B6E4-8B6B-E3F7-310A8548379D}"/>
              </a:ext>
            </a:extLst>
          </p:cNvPr>
          <p:cNvSpPr txBox="1"/>
          <p:nvPr/>
        </p:nvSpPr>
        <p:spPr>
          <a:xfrm>
            <a:off x="362571" y="152400"/>
            <a:ext cx="1147354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US" sz="2400" b="1"/>
              <a:t>Managing User Accounts</a:t>
            </a:r>
            <a:endParaRPr lang="en-US">
              <a:ea typeface="Calibri" panose="020F0502020204030204"/>
              <a:cs typeface="Calibri" panose="020F0502020204030204"/>
            </a:endParaRPr>
          </a:p>
          <a:p>
            <a:endParaRPr lang="en-US" sz="2400">
              <a:ea typeface="Calibri"/>
              <a:cs typeface="Calibri"/>
            </a:endParaRPr>
          </a:p>
        </p:txBody>
      </p:sp>
      <p:sp>
        <p:nvSpPr>
          <p:cNvPr id="12" name="TextBox 11">
            <a:extLst>
              <a:ext uri="{FF2B5EF4-FFF2-40B4-BE49-F238E27FC236}">
                <a16:creationId xmlns:a16="http://schemas.microsoft.com/office/drawing/2014/main" id="{4C0B0835-8707-CBD9-8C1C-ECB452FBD882}"/>
              </a:ext>
            </a:extLst>
          </p:cNvPr>
          <p:cNvSpPr txBox="1"/>
          <p:nvPr/>
        </p:nvSpPr>
        <p:spPr>
          <a:xfrm>
            <a:off x="228599" y="1551214"/>
            <a:ext cx="3679372" cy="37261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Wingdings"/>
              <a:buChar char="v"/>
            </a:pPr>
            <a:r>
              <a:rPr lang="en-US" sz="2000" b="1">
                <a:ea typeface="Calibri"/>
                <a:cs typeface="Calibri"/>
              </a:rPr>
              <a:t>Adding a New User to a Group in Windows via Computer Management</a:t>
            </a:r>
            <a:endParaRPr lang="en-US" sz="2000">
              <a:solidFill>
                <a:srgbClr val="000000"/>
              </a:solidFill>
              <a:ea typeface="Calibri"/>
              <a:cs typeface="Calibri"/>
            </a:endParaRPr>
          </a:p>
          <a:p>
            <a:pPr marL="342900" lvl="1" indent="-342900">
              <a:lnSpc>
                <a:spcPct val="150000"/>
              </a:lnSpc>
              <a:buFont typeface="Wingdings"/>
              <a:buChar char="v"/>
            </a:pPr>
            <a:r>
              <a:rPr lang="en-US" sz="2000" b="1"/>
              <a:t> right-click on the user you want to add to a group then click on properties.</a:t>
            </a:r>
            <a:endParaRPr lang="en-US" sz="2000" b="1">
              <a:ea typeface="Calibri"/>
              <a:cs typeface="Calibri"/>
            </a:endParaRPr>
          </a:p>
          <a:p>
            <a:pPr>
              <a:lnSpc>
                <a:spcPct val="150000"/>
              </a:lnSpc>
            </a:pPr>
            <a:endParaRPr lang="en-US" sz="2000" b="1">
              <a:ea typeface="Calibri"/>
              <a:cs typeface="Calibri"/>
            </a:endParaRPr>
          </a:p>
        </p:txBody>
      </p:sp>
      <p:pic>
        <p:nvPicPr>
          <p:cNvPr id="13" name="Picture 12">
            <a:extLst>
              <a:ext uri="{FF2B5EF4-FFF2-40B4-BE49-F238E27FC236}">
                <a16:creationId xmlns:a16="http://schemas.microsoft.com/office/drawing/2014/main" id="{1FE02DE0-94CD-71E2-8D15-295B2C3FF52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92435" y="2073389"/>
            <a:ext cx="6904047" cy="4873511"/>
          </a:xfrm>
          <a:prstGeom prst="rect">
            <a:avLst/>
          </a:prstGeom>
          <a:ln>
            <a:noFill/>
          </a:ln>
          <a:effectLst>
            <a:softEdge rad="112500"/>
          </a:effectLst>
        </p:spPr>
      </p:pic>
    </p:spTree>
    <p:extLst>
      <p:ext uri="{BB962C8B-B14F-4D97-AF65-F5344CB8AC3E}">
        <p14:creationId xmlns:p14="http://schemas.microsoft.com/office/powerpoint/2010/main" val="59053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4497A-3503-56A9-574F-E81D8030CC59}"/>
              </a:ext>
            </a:extLst>
          </p:cNvPr>
          <p:cNvSpPr>
            <a:spLocks noGrp="1"/>
          </p:cNvSpPr>
          <p:nvPr>
            <p:ph type="title"/>
          </p:nvPr>
        </p:nvSpPr>
        <p:spPr>
          <a:xfrm>
            <a:off x="173531" y="3028724"/>
            <a:ext cx="5654613" cy="2226768"/>
          </a:xfrm>
        </p:spPr>
        <p:txBody>
          <a:bodyPr/>
          <a:lstStyle/>
          <a:p>
            <a:pPr marL="457200" indent="-457200">
              <a:lnSpc>
                <a:spcPct val="150000"/>
              </a:lnSpc>
              <a:buFont typeface="Wingdings"/>
              <a:buChar char="v"/>
            </a:pPr>
            <a:r>
              <a:rPr lang="en-GB" sz="2000" b="1" dirty="0">
                <a:latin typeface="+mn-lt"/>
                <a:ea typeface="+mn-ea"/>
                <a:cs typeface="+mn-cs"/>
              </a:rPr>
              <a:t>Go to the " Member of " tab then click "Add"</a:t>
            </a:r>
            <a:endParaRPr lang="en-US" sz="2000" b="1" dirty="0">
              <a:latin typeface="+mn-lt"/>
              <a:ea typeface="Calibri" panose="020F0502020204030204"/>
              <a:cs typeface="Calibri" panose="020F0502020204030204"/>
            </a:endParaRPr>
          </a:p>
          <a:p>
            <a:endParaRPr lang="en-GB" sz="2000" dirty="0">
              <a:cs typeface="Calibri Light"/>
            </a:endParaRPr>
          </a:p>
        </p:txBody>
      </p:sp>
      <p:pic>
        <p:nvPicPr>
          <p:cNvPr id="7" name="Picture 6" descr="A screenshot of a computer&#10;&#10;Description automatically generated">
            <a:extLst>
              <a:ext uri="{FF2B5EF4-FFF2-40B4-BE49-F238E27FC236}">
                <a16:creationId xmlns:a16="http://schemas.microsoft.com/office/drawing/2014/main" id="{8495597D-98D2-5484-5DEA-B418BC62647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938981" y="1829970"/>
            <a:ext cx="6079487" cy="461437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7471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2CC9C22-300D-55CC-DBBF-A6CA5F48C8B7}"/>
              </a:ext>
            </a:extLst>
          </p:cNvPr>
          <p:cNvSpPr txBox="1"/>
          <p:nvPr/>
        </p:nvSpPr>
        <p:spPr>
          <a:xfrm>
            <a:off x="0" y="1719262"/>
            <a:ext cx="3690256" cy="28035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Wingdings"/>
              <a:buChar char="v"/>
            </a:pPr>
            <a:r>
              <a:rPr lang="en-US" sz="2000" b="1"/>
              <a:t>In the Enter the object names to select field, type Administrators and click Check Names to verify. Once verified, click OK.</a:t>
            </a:r>
            <a:endParaRPr lang="en-US" sz="2000" b="1">
              <a:ea typeface="Calibri"/>
              <a:cs typeface="Calibri"/>
            </a:endParaRPr>
          </a:p>
        </p:txBody>
      </p:sp>
      <p:pic>
        <p:nvPicPr>
          <p:cNvPr id="12" name="Picture 11" descr="A screenshot of a computer&#10;&#10;Description automatically generated">
            <a:extLst>
              <a:ext uri="{FF2B5EF4-FFF2-40B4-BE49-F238E27FC236}">
                <a16:creationId xmlns:a16="http://schemas.microsoft.com/office/drawing/2014/main" id="{0A04527F-6EAC-4AA4-7742-968D8F8070A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91200" y="1986994"/>
            <a:ext cx="6428660" cy="4871006"/>
          </a:xfrm>
          <a:prstGeom prst="rect">
            <a:avLst/>
          </a:prstGeom>
          <a:ln>
            <a:noFill/>
          </a:ln>
          <a:effectLst>
            <a:outerShdw blurRad="292100" dist="139700" dir="2700000" algn="tl" rotWithShape="0">
              <a:srgbClr val="333333">
                <a:alpha val="65000"/>
              </a:srgbClr>
            </a:outerShdw>
          </a:effectLst>
        </p:spPr>
      </p:pic>
      <p:pic>
        <p:nvPicPr>
          <p:cNvPr id="13" name="Graphic 12" descr="Back with solid fill">
            <a:extLst>
              <a:ext uri="{FF2B5EF4-FFF2-40B4-BE49-F238E27FC236}">
                <a16:creationId xmlns:a16="http://schemas.microsoft.com/office/drawing/2014/main" id="{D659119B-3082-CF65-BFC4-D349024A77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43800" y="3800475"/>
            <a:ext cx="476250" cy="476250"/>
          </a:xfrm>
          <a:prstGeom prst="rect">
            <a:avLst/>
          </a:prstGeom>
        </p:spPr>
      </p:pic>
      <p:pic>
        <p:nvPicPr>
          <p:cNvPr id="14" name="Graphic 13" descr="Back with solid fill">
            <a:extLst>
              <a:ext uri="{FF2B5EF4-FFF2-40B4-BE49-F238E27FC236}">
                <a16:creationId xmlns:a16="http://schemas.microsoft.com/office/drawing/2014/main" id="{B6503106-3A6A-F19E-9A99-7CB214F804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86950" y="4514850"/>
            <a:ext cx="476250" cy="476250"/>
          </a:xfrm>
          <a:prstGeom prst="rect">
            <a:avLst/>
          </a:prstGeom>
        </p:spPr>
      </p:pic>
      <p:pic>
        <p:nvPicPr>
          <p:cNvPr id="15" name="Graphic 14" descr="Back with solid fill">
            <a:extLst>
              <a:ext uri="{FF2B5EF4-FFF2-40B4-BE49-F238E27FC236}">
                <a16:creationId xmlns:a16="http://schemas.microsoft.com/office/drawing/2014/main" id="{C4387058-53CD-57DD-4F6A-0BDE25C1E5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410950" y="4029075"/>
            <a:ext cx="466725" cy="485775"/>
          </a:xfrm>
          <a:prstGeom prst="rect">
            <a:avLst/>
          </a:prstGeom>
        </p:spPr>
      </p:pic>
    </p:spTree>
    <p:extLst>
      <p:ext uri="{BB962C8B-B14F-4D97-AF65-F5344CB8AC3E}">
        <p14:creationId xmlns:p14="http://schemas.microsoft.com/office/powerpoint/2010/main" val="2220262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10;&#10;Description automatically generated">
            <a:extLst>
              <a:ext uri="{FF2B5EF4-FFF2-40B4-BE49-F238E27FC236}">
                <a16:creationId xmlns:a16="http://schemas.microsoft.com/office/drawing/2014/main" id="{9E071DDF-2F2E-7166-3108-4AF1D68ADF0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488667" y="1533236"/>
            <a:ext cx="6702738" cy="5029489"/>
          </a:xfrm>
          <a:prstGeom prst="rect">
            <a:avLst/>
          </a:prstGeom>
          <a:ln>
            <a:noFill/>
          </a:ln>
          <a:effectLst>
            <a:softEdge rad="112500"/>
          </a:effectLst>
        </p:spPr>
      </p:pic>
      <p:sp>
        <p:nvSpPr>
          <p:cNvPr id="11" name="TextBox 10">
            <a:extLst>
              <a:ext uri="{FF2B5EF4-FFF2-40B4-BE49-F238E27FC236}">
                <a16:creationId xmlns:a16="http://schemas.microsoft.com/office/drawing/2014/main" id="{D35C1515-3C97-1A8A-FFCD-E8770744CFFA}"/>
              </a:ext>
            </a:extLst>
          </p:cNvPr>
          <p:cNvSpPr txBox="1"/>
          <p:nvPr/>
        </p:nvSpPr>
        <p:spPr>
          <a:xfrm>
            <a:off x="0" y="2305050"/>
            <a:ext cx="4633231" cy="22510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65760">
              <a:lnSpc>
                <a:spcPct val="150000"/>
              </a:lnSpc>
              <a:buFont typeface="Wingdings"/>
              <a:buChar char="v"/>
            </a:pPr>
            <a:r>
              <a:rPr lang="en-US" sz="2400" b="1">
                <a:ea typeface="+mn-lt"/>
                <a:cs typeface="+mn-lt"/>
              </a:rPr>
              <a:t>Now, the user Mostafa is a member of the Administrators group. Press OK to close this form.</a:t>
            </a:r>
          </a:p>
        </p:txBody>
      </p:sp>
      <p:pic>
        <p:nvPicPr>
          <p:cNvPr id="12" name="Graphic 11" descr="Back with solid fill">
            <a:extLst>
              <a:ext uri="{FF2B5EF4-FFF2-40B4-BE49-F238E27FC236}">
                <a16:creationId xmlns:a16="http://schemas.microsoft.com/office/drawing/2014/main" id="{B7CF60E7-9E72-D040-DA49-D9EA8BAA19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6275" y="2533650"/>
            <a:ext cx="609600" cy="600075"/>
          </a:xfrm>
          <a:prstGeom prst="rect">
            <a:avLst/>
          </a:prstGeom>
        </p:spPr>
      </p:pic>
    </p:spTree>
    <p:extLst>
      <p:ext uri="{BB962C8B-B14F-4D97-AF65-F5344CB8AC3E}">
        <p14:creationId xmlns:p14="http://schemas.microsoft.com/office/powerpoint/2010/main" val="2046357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303609-C34C-6405-3E1A-FA0D64E53F30}"/>
              </a:ext>
            </a:extLst>
          </p:cNvPr>
          <p:cNvSpPr txBox="1"/>
          <p:nvPr/>
        </p:nvSpPr>
        <p:spPr>
          <a:xfrm>
            <a:off x="1839686" y="2133601"/>
            <a:ext cx="850174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simplifying Software Installation with </a:t>
            </a:r>
            <a:r>
              <a:rPr lang="en-US" sz="2800" b="1" err="1"/>
              <a:t>Ninite</a:t>
            </a:r>
            <a:endParaRPr lang="en-US" sz="2800" b="1" err="1">
              <a:cs typeface="Calibri"/>
            </a:endParaRPr>
          </a:p>
        </p:txBody>
      </p:sp>
    </p:spTree>
    <p:extLst>
      <p:ext uri="{BB962C8B-B14F-4D97-AF65-F5344CB8AC3E}">
        <p14:creationId xmlns:p14="http://schemas.microsoft.com/office/powerpoint/2010/main" val="176615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B7C8D-4167-C9E6-BD18-19B2938DCBC8}"/>
              </a:ext>
            </a:extLst>
          </p:cNvPr>
          <p:cNvSpPr>
            <a:spLocks noGrp="1"/>
          </p:cNvSpPr>
          <p:nvPr>
            <p:ph type="title"/>
          </p:nvPr>
        </p:nvSpPr>
        <p:spPr/>
        <p:txBody>
          <a:bodyPr/>
          <a:lstStyle/>
          <a:p>
            <a:r>
              <a:rPr lang="en-US" sz="3200" b="1"/>
              <a:t>Introduction to Ninite</a:t>
            </a:r>
            <a:endParaRPr lang="en-US" sz="3200" b="1">
              <a:cs typeface="Calibri"/>
            </a:endParaRPr>
          </a:p>
        </p:txBody>
      </p:sp>
      <p:sp>
        <p:nvSpPr>
          <p:cNvPr id="3" name="Content Placeholder 2">
            <a:extLst>
              <a:ext uri="{FF2B5EF4-FFF2-40B4-BE49-F238E27FC236}">
                <a16:creationId xmlns:a16="http://schemas.microsoft.com/office/drawing/2014/main" id="{F720221D-77D0-E2C2-2502-4748C76223D9}"/>
              </a:ext>
            </a:extLst>
          </p:cNvPr>
          <p:cNvSpPr>
            <a:spLocks noGrp="1"/>
          </p:cNvSpPr>
          <p:nvPr>
            <p:ph idx="1"/>
          </p:nvPr>
        </p:nvSpPr>
        <p:spPr>
          <a:xfrm>
            <a:off x="838200" y="1825625"/>
            <a:ext cx="11177336" cy="4351338"/>
          </a:xfrm>
        </p:spPr>
        <p:txBody>
          <a:bodyPr vert="horz" lIns="91440" tIns="45720" rIns="91440" bIns="45720" rtlCol="0" anchor="t">
            <a:normAutofit/>
          </a:bodyPr>
          <a:lstStyle/>
          <a:p>
            <a:pPr marL="0" indent="0">
              <a:lnSpc>
                <a:spcPct val="150000"/>
              </a:lnSpc>
              <a:buNone/>
            </a:pPr>
            <a:r>
              <a:rPr lang="en-US" b="1">
                <a:latin typeface="Calibri"/>
                <a:ea typeface="+mn-lt"/>
                <a:cs typeface="+mn-lt"/>
              </a:rPr>
              <a:t>What is </a:t>
            </a:r>
            <a:r>
              <a:rPr lang="en-US" b="1" err="1">
                <a:latin typeface="Calibri"/>
                <a:ea typeface="+mn-lt"/>
                <a:cs typeface="+mn-lt"/>
              </a:rPr>
              <a:t>Ninite</a:t>
            </a:r>
            <a:r>
              <a:rPr lang="en-US" b="1">
                <a:latin typeface="Calibri"/>
                <a:ea typeface="+mn-lt"/>
                <a:cs typeface="+mn-lt"/>
              </a:rPr>
              <a:t>?</a:t>
            </a:r>
          </a:p>
          <a:p>
            <a:pPr>
              <a:lnSpc>
                <a:spcPct val="150000"/>
              </a:lnSpc>
              <a:buFont typeface="Wingdings" charset="2"/>
              <a:buChar char="v"/>
            </a:pPr>
            <a:r>
              <a:rPr lang="en-US" b="1">
                <a:latin typeface="Calibri"/>
                <a:ea typeface="+mn-lt"/>
                <a:cs typeface="+mn-lt"/>
              </a:rPr>
              <a:t>A tool to install and update multiple programs at once.</a:t>
            </a:r>
          </a:p>
          <a:p>
            <a:pPr>
              <a:lnSpc>
                <a:spcPct val="150000"/>
              </a:lnSpc>
              <a:buFont typeface="Wingdings" charset="2"/>
              <a:buChar char="v"/>
            </a:pPr>
            <a:r>
              <a:rPr lang="en-US" b="1">
                <a:latin typeface="Calibri"/>
                <a:ea typeface="+mn-lt"/>
                <a:cs typeface="+mn-lt"/>
              </a:rPr>
              <a:t>Ensures clean installs with no additional unwanted software (like toolbars or adware).</a:t>
            </a:r>
          </a:p>
          <a:p>
            <a:pPr marL="0" indent="0">
              <a:lnSpc>
                <a:spcPct val="150000"/>
              </a:lnSpc>
              <a:buNone/>
            </a:pPr>
            <a:r>
              <a:rPr lang="en-US" b="1">
                <a:latin typeface="Calibri"/>
                <a:ea typeface="+mn-lt"/>
                <a:cs typeface="+mn-lt"/>
              </a:rPr>
              <a:t>Why Use </a:t>
            </a:r>
            <a:r>
              <a:rPr lang="en-US" b="1" err="1">
                <a:latin typeface="Calibri"/>
                <a:ea typeface="+mn-lt"/>
                <a:cs typeface="+mn-lt"/>
              </a:rPr>
              <a:t>Ninite</a:t>
            </a:r>
            <a:r>
              <a:rPr lang="en-US" b="1">
                <a:latin typeface="Calibri"/>
                <a:ea typeface="+mn-lt"/>
                <a:cs typeface="+mn-lt"/>
              </a:rPr>
              <a:t>?</a:t>
            </a:r>
            <a:endParaRPr lang="en-US" b="1">
              <a:latin typeface="Calibri"/>
              <a:cs typeface="Calibri"/>
            </a:endParaRPr>
          </a:p>
          <a:p>
            <a:pPr>
              <a:lnSpc>
                <a:spcPct val="150000"/>
              </a:lnSpc>
              <a:buFont typeface="Wingdings" charset="2"/>
              <a:buChar char="v"/>
            </a:pPr>
            <a:r>
              <a:rPr lang="en-US" b="1">
                <a:latin typeface="Calibri"/>
                <a:ea typeface="+mn-lt"/>
                <a:cs typeface="+mn-lt"/>
              </a:rPr>
              <a:t>Saves time by automating software installation.</a:t>
            </a:r>
            <a:endParaRPr lang="en-US" b="1">
              <a:latin typeface="Calibri"/>
              <a:cs typeface="Calibri"/>
            </a:endParaRPr>
          </a:p>
          <a:p>
            <a:pPr>
              <a:lnSpc>
                <a:spcPct val="150000"/>
              </a:lnSpc>
              <a:buFont typeface="Wingdings" charset="2"/>
              <a:buChar char="v"/>
            </a:pPr>
            <a:r>
              <a:rPr lang="en-US" b="1">
                <a:latin typeface="Calibri"/>
                <a:ea typeface="+mn-lt"/>
                <a:cs typeface="+mn-lt"/>
              </a:rPr>
              <a:t>Keeps programs up-to-date without manual checking.</a:t>
            </a:r>
            <a:endParaRPr lang="en-US" b="1">
              <a:latin typeface="Calibri"/>
              <a:cs typeface="Calibri"/>
            </a:endParaRPr>
          </a:p>
          <a:p>
            <a:pPr>
              <a:buFont typeface="Wingdings" charset="2"/>
              <a:buChar char="v"/>
            </a:pPr>
            <a:endParaRPr lang="en-US" b="1">
              <a:latin typeface="Calibri"/>
              <a:cs typeface="Calibri"/>
            </a:endParaRPr>
          </a:p>
        </p:txBody>
      </p:sp>
    </p:spTree>
    <p:extLst>
      <p:ext uri="{BB962C8B-B14F-4D97-AF65-F5344CB8AC3E}">
        <p14:creationId xmlns:p14="http://schemas.microsoft.com/office/powerpoint/2010/main" val="2373097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E6D583C-60A4-5A88-6BEB-5B49A5F50ABB}"/>
              </a:ext>
            </a:extLst>
          </p:cNvPr>
          <p:cNvSpPr txBox="1"/>
          <p:nvPr/>
        </p:nvSpPr>
        <p:spPr>
          <a:xfrm>
            <a:off x="2648571" y="3099086"/>
            <a:ext cx="69015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latin typeface="Calibri"/>
                <a:ea typeface="Calibri"/>
                <a:cs typeface="Calibri"/>
              </a:rPr>
              <a:t>How to Use </a:t>
            </a:r>
            <a:r>
              <a:rPr lang="en-US" sz="3600" b="1" err="1">
                <a:latin typeface="Calibri"/>
                <a:ea typeface="Calibri"/>
                <a:cs typeface="Calibri"/>
              </a:rPr>
              <a:t>Ninite</a:t>
            </a:r>
            <a:r>
              <a:rPr lang="en-US" sz="3600" b="1">
                <a:latin typeface="Calibri"/>
                <a:ea typeface="Calibri"/>
                <a:cs typeface="Calibri"/>
              </a:rPr>
              <a:t> – Step-by-Step</a:t>
            </a:r>
            <a:r>
              <a:rPr lang="en-US" sz="3600" b="1">
                <a:latin typeface="Calibri"/>
                <a:ea typeface="Calibri Light"/>
                <a:cs typeface="Calibri Light"/>
              </a:rPr>
              <a:t>​</a:t>
            </a:r>
            <a:endParaRPr lang="en-US" b="1">
              <a:latin typeface="Calibri"/>
              <a:ea typeface="Calibri"/>
              <a:cs typeface="Calibri"/>
            </a:endParaRPr>
          </a:p>
        </p:txBody>
      </p:sp>
    </p:spTree>
    <p:extLst>
      <p:ext uri="{BB962C8B-B14F-4D97-AF65-F5344CB8AC3E}">
        <p14:creationId xmlns:p14="http://schemas.microsoft.com/office/powerpoint/2010/main" val="423188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DA254412-E3AE-F39E-D2A7-ED18D978513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68601" y="686041"/>
            <a:ext cx="7326495" cy="5487948"/>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87F98543-5FA1-C120-81AC-21B701260B33}"/>
              </a:ext>
            </a:extLst>
          </p:cNvPr>
          <p:cNvSpPr txBox="1"/>
          <p:nvPr/>
        </p:nvSpPr>
        <p:spPr>
          <a:xfrm>
            <a:off x="0" y="2947927"/>
            <a:ext cx="4396475" cy="9679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Wingdings"/>
              <a:buChar char="v"/>
            </a:pPr>
            <a:r>
              <a:rPr lang="en-US" sz="2000" b="1">
                <a:latin typeface="Calibri"/>
                <a:ea typeface="+mn-lt"/>
                <a:cs typeface="+mn-lt"/>
              </a:rPr>
              <a:t>The first step is to visit </a:t>
            </a:r>
            <a:r>
              <a:rPr lang="en-US" sz="2000" b="1" err="1">
                <a:latin typeface="Calibri"/>
                <a:ea typeface="+mn-lt"/>
                <a:cs typeface="+mn-lt"/>
              </a:rPr>
              <a:t>Ninite's</a:t>
            </a:r>
            <a:r>
              <a:rPr lang="en-US" sz="2000" b="1">
                <a:latin typeface="Calibri"/>
                <a:ea typeface="+mn-lt"/>
                <a:cs typeface="+mn-lt"/>
              </a:rPr>
              <a:t> website  at ninite.com</a:t>
            </a:r>
            <a:endParaRPr lang="en-US" sz="2000" b="1">
              <a:latin typeface="Calibri"/>
              <a:ea typeface="Calibri"/>
              <a:cs typeface="Calibri"/>
            </a:endParaRPr>
          </a:p>
        </p:txBody>
      </p:sp>
    </p:spTree>
    <p:extLst>
      <p:ext uri="{BB962C8B-B14F-4D97-AF65-F5344CB8AC3E}">
        <p14:creationId xmlns:p14="http://schemas.microsoft.com/office/powerpoint/2010/main" val="9803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a:extLst>
              <a:ext uri="{FF2B5EF4-FFF2-40B4-BE49-F238E27FC236}">
                <a16:creationId xmlns:a16="http://schemas.microsoft.com/office/drawing/2014/main" id="{335BF9FC-E281-C932-DB20-339DAE9C0EF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08073" y="1730960"/>
            <a:ext cx="6486304" cy="4936726"/>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5D3288BF-8F96-0F7E-C1B3-DBA90207FE31}"/>
              </a:ext>
            </a:extLst>
          </p:cNvPr>
          <p:cNvSpPr txBox="1"/>
          <p:nvPr/>
        </p:nvSpPr>
        <p:spPr>
          <a:xfrm>
            <a:off x="2177" y="1711234"/>
            <a:ext cx="5056986" cy="30839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200000"/>
              </a:lnSpc>
              <a:buFont typeface="Wingdings"/>
              <a:buChar char="v"/>
            </a:pPr>
            <a:r>
              <a:rPr lang="en-US" sz="2000" b="1">
                <a:latin typeface="Calibri"/>
                <a:ea typeface="+mn-lt"/>
                <a:cs typeface="+mn-lt"/>
              </a:rPr>
              <a:t>This screen shows a list of supported applications. Choose the ones you want, such as browsers, media players, and security tools select the programs that you want to install.</a:t>
            </a:r>
            <a:endParaRPr lang="en-US" sz="2000" b="1">
              <a:latin typeface="Calibri"/>
              <a:ea typeface="Calibri"/>
              <a:cs typeface="Calibri"/>
            </a:endParaRPr>
          </a:p>
        </p:txBody>
      </p:sp>
    </p:spTree>
    <p:extLst>
      <p:ext uri="{BB962C8B-B14F-4D97-AF65-F5344CB8AC3E}">
        <p14:creationId xmlns:p14="http://schemas.microsoft.com/office/powerpoint/2010/main" val="26896257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DF4F50-6CA0-01BF-15E1-0F889172F9C5}"/>
              </a:ext>
            </a:extLst>
          </p:cNvPr>
          <p:cNvSpPr txBox="1"/>
          <p:nvPr/>
        </p:nvSpPr>
        <p:spPr>
          <a:xfrm>
            <a:off x="210319" y="2262270"/>
            <a:ext cx="3814112" cy="187948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342900" indent="-342900" algn="just">
              <a:lnSpc>
                <a:spcPct val="150000"/>
              </a:lnSpc>
              <a:buFont typeface="Wingdings"/>
              <a:buChar char="v"/>
            </a:pPr>
            <a:endParaRPr lang="en-US" sz="2000" b="1" dirty="0"/>
          </a:p>
          <a:p>
            <a:pPr marL="342900" indent="-342900" algn="just">
              <a:lnSpc>
                <a:spcPct val="150000"/>
              </a:lnSpc>
              <a:buFont typeface="Wingdings"/>
              <a:buChar char="v"/>
            </a:pPr>
            <a:r>
              <a:rPr lang="en-US" sz="2000" b="1" dirty="0">
                <a:latin typeface="Calibri"/>
                <a:ea typeface="+mn-lt"/>
                <a:cs typeface="+mn-lt"/>
              </a:rPr>
              <a:t>Click " Get Your </a:t>
            </a:r>
            <a:r>
              <a:rPr lang="en-US" sz="2000" b="1" dirty="0" err="1">
                <a:latin typeface="Calibri"/>
                <a:ea typeface="+mn-lt"/>
                <a:cs typeface="+mn-lt"/>
              </a:rPr>
              <a:t>Ninite</a:t>
            </a:r>
            <a:r>
              <a:rPr lang="en-US" sz="2000" b="1" dirty="0">
                <a:latin typeface="Calibri"/>
                <a:ea typeface="+mn-lt"/>
                <a:cs typeface="+mn-lt"/>
              </a:rPr>
              <a:t> " </a:t>
            </a:r>
          </a:p>
          <a:p>
            <a:pPr algn="just">
              <a:lnSpc>
                <a:spcPct val="150000"/>
              </a:lnSpc>
            </a:pPr>
            <a:r>
              <a:rPr lang="en-US" sz="2000" b="1" dirty="0">
                <a:latin typeface="Calibri"/>
                <a:ea typeface="+mn-lt"/>
                <a:cs typeface="+mn-lt"/>
              </a:rPr>
              <a:t>     to download a custom installer.</a:t>
            </a:r>
          </a:p>
          <a:p>
            <a:pPr algn="just">
              <a:lnSpc>
                <a:spcPct val="150000"/>
              </a:lnSpc>
            </a:pPr>
            <a:endParaRPr lang="en-US" sz="2000" b="1" dirty="0">
              <a:ea typeface="Calibri" panose="020F0502020204030204"/>
              <a:cs typeface="Calibri" panose="020F0502020204030204"/>
            </a:endParaRPr>
          </a:p>
        </p:txBody>
      </p:sp>
      <p:pic>
        <p:nvPicPr>
          <p:cNvPr id="3" name="Picture 2" descr="A screenshot of a computer&#10;&#10;Description automatically generated">
            <a:extLst>
              <a:ext uri="{FF2B5EF4-FFF2-40B4-BE49-F238E27FC236}">
                <a16:creationId xmlns:a16="http://schemas.microsoft.com/office/drawing/2014/main" id="{16D92AD0-AC6A-76B5-4B9E-979559F7D25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99717" y="976323"/>
            <a:ext cx="6726883" cy="4758499"/>
          </a:xfrm>
          <a:prstGeom prst="rect">
            <a:avLst/>
          </a:prstGeom>
          <a:ln>
            <a:noFill/>
          </a:ln>
          <a:effectLst>
            <a:outerShdw blurRad="292100" dist="139700" dir="2700000" algn="tl" rotWithShape="0">
              <a:srgbClr val="333333">
                <a:alpha val="65000"/>
              </a:srgbClr>
            </a:outerShdw>
          </a:effectLst>
        </p:spPr>
      </p:pic>
      <p:pic>
        <p:nvPicPr>
          <p:cNvPr id="5" name="Graphic 4" descr="Back with solid fill">
            <a:extLst>
              <a:ext uri="{FF2B5EF4-FFF2-40B4-BE49-F238E27FC236}">
                <a16:creationId xmlns:a16="http://schemas.microsoft.com/office/drawing/2014/main" id="{BAB9B7F5-FA99-08E6-9A48-138550CB5A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63257" y="2545948"/>
            <a:ext cx="809625" cy="809625"/>
          </a:xfrm>
          <a:prstGeom prst="rect">
            <a:avLst/>
          </a:prstGeom>
        </p:spPr>
      </p:pic>
    </p:spTree>
    <p:extLst>
      <p:ext uri="{BB962C8B-B14F-4D97-AF65-F5344CB8AC3E}">
        <p14:creationId xmlns:p14="http://schemas.microsoft.com/office/powerpoint/2010/main" val="282252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76CF1-3356-75E3-F246-B377BBE5FDB0}"/>
              </a:ext>
            </a:extLst>
          </p:cNvPr>
          <p:cNvSpPr>
            <a:spLocks noGrp="1"/>
          </p:cNvSpPr>
          <p:nvPr>
            <p:ph type="title"/>
          </p:nvPr>
        </p:nvSpPr>
        <p:spPr>
          <a:xfrm>
            <a:off x="7979961" y="1325880"/>
            <a:ext cx="3564340" cy="519549"/>
          </a:xfrm>
        </p:spPr>
        <p:txBody>
          <a:bodyPr vert="horz" lIns="91440" tIns="45720" rIns="91440" bIns="45720" rtlCol="0" anchor="b">
            <a:normAutofit fontScale="90000"/>
          </a:bodyPr>
          <a:lstStyle/>
          <a:p>
            <a:r>
              <a:rPr lang="en-US" sz="4800">
                <a:solidFill>
                  <a:srgbClr val="EBEBEB"/>
                </a:solidFill>
              </a:rPr>
              <a:t>Team Work</a:t>
            </a:r>
          </a:p>
        </p:txBody>
      </p:sp>
      <p:pic>
        <p:nvPicPr>
          <p:cNvPr id="6" name="Picture 5" descr="One in a crowd">
            <a:extLst>
              <a:ext uri="{FF2B5EF4-FFF2-40B4-BE49-F238E27FC236}">
                <a16:creationId xmlns:a16="http://schemas.microsoft.com/office/drawing/2014/main" id="{BBAE180E-A09F-9CB9-4052-7AE684B46921}"/>
              </a:ext>
            </a:extLst>
          </p:cNvPr>
          <p:cNvPicPr>
            <a:picLocks noChangeAspect="1"/>
          </p:cNvPicPr>
          <p:nvPr/>
        </p:nvPicPr>
        <p:blipFill>
          <a:blip r:embed="rId3"/>
          <a:srcRect l="11207" r="3933" b="4"/>
          <a:stretch/>
        </p:blipFill>
        <p:spPr>
          <a:xfrm>
            <a:off x="20" y="10"/>
            <a:ext cx="7759920" cy="6857991"/>
          </a:xfrm>
          <a:custGeom>
            <a:avLst/>
            <a:gdLst/>
            <a:ahLst/>
            <a:cxnLst/>
            <a:rect l="l" t="t" r="r" b="b"/>
            <a:pathLst>
              <a:path w="7759940" h="6858001">
                <a:moveTo>
                  <a:pt x="0" y="0"/>
                </a:moveTo>
                <a:lnTo>
                  <a:pt x="1296537" y="0"/>
                </a:lnTo>
                <a:lnTo>
                  <a:pt x="1296537" y="1"/>
                </a:lnTo>
                <a:lnTo>
                  <a:pt x="6415225" y="1"/>
                </a:lnTo>
                <a:lnTo>
                  <a:pt x="6415225" y="0"/>
                </a:lnTo>
                <a:lnTo>
                  <a:pt x="7758763" y="0"/>
                </a:lnTo>
                <a:lnTo>
                  <a:pt x="7733718" y="155677"/>
                </a:lnTo>
                <a:lnTo>
                  <a:pt x="7709849" y="310668"/>
                </a:lnTo>
                <a:lnTo>
                  <a:pt x="7686485" y="466344"/>
                </a:lnTo>
                <a:lnTo>
                  <a:pt x="7666482" y="622707"/>
                </a:lnTo>
                <a:lnTo>
                  <a:pt x="7646311" y="778383"/>
                </a:lnTo>
                <a:lnTo>
                  <a:pt x="7627485" y="934746"/>
                </a:lnTo>
                <a:lnTo>
                  <a:pt x="7611349" y="1089051"/>
                </a:lnTo>
                <a:lnTo>
                  <a:pt x="7596053" y="1245413"/>
                </a:lnTo>
                <a:lnTo>
                  <a:pt x="7582101" y="1401090"/>
                </a:lnTo>
                <a:lnTo>
                  <a:pt x="7569999" y="1554023"/>
                </a:lnTo>
                <a:lnTo>
                  <a:pt x="7557896" y="1709014"/>
                </a:lnTo>
                <a:lnTo>
                  <a:pt x="7547811" y="1861947"/>
                </a:lnTo>
                <a:lnTo>
                  <a:pt x="7539911" y="2014881"/>
                </a:lnTo>
                <a:lnTo>
                  <a:pt x="7531674" y="2167128"/>
                </a:lnTo>
                <a:lnTo>
                  <a:pt x="7524783" y="2318004"/>
                </a:lnTo>
                <a:lnTo>
                  <a:pt x="7519908" y="2467509"/>
                </a:lnTo>
                <a:lnTo>
                  <a:pt x="7515706" y="2617013"/>
                </a:lnTo>
                <a:lnTo>
                  <a:pt x="7511672" y="2765146"/>
                </a:lnTo>
                <a:lnTo>
                  <a:pt x="7509823" y="2911221"/>
                </a:lnTo>
                <a:lnTo>
                  <a:pt x="7507806" y="3057297"/>
                </a:lnTo>
                <a:lnTo>
                  <a:pt x="7506797" y="3201315"/>
                </a:lnTo>
                <a:lnTo>
                  <a:pt x="7507806" y="3343961"/>
                </a:lnTo>
                <a:lnTo>
                  <a:pt x="7507806" y="3485236"/>
                </a:lnTo>
                <a:lnTo>
                  <a:pt x="7509823" y="3625139"/>
                </a:lnTo>
                <a:lnTo>
                  <a:pt x="7512848" y="3762299"/>
                </a:lnTo>
                <a:lnTo>
                  <a:pt x="7515706" y="3898087"/>
                </a:lnTo>
                <a:lnTo>
                  <a:pt x="7518900" y="4031133"/>
                </a:lnTo>
                <a:lnTo>
                  <a:pt x="7523774" y="4163492"/>
                </a:lnTo>
                <a:lnTo>
                  <a:pt x="7528985" y="4293793"/>
                </a:lnTo>
                <a:lnTo>
                  <a:pt x="7533691" y="4421352"/>
                </a:lnTo>
                <a:lnTo>
                  <a:pt x="7546971" y="4670298"/>
                </a:lnTo>
                <a:lnTo>
                  <a:pt x="7561090" y="4908956"/>
                </a:lnTo>
                <a:lnTo>
                  <a:pt x="7575882" y="5138013"/>
                </a:lnTo>
                <a:lnTo>
                  <a:pt x="7592187" y="5354726"/>
                </a:lnTo>
                <a:lnTo>
                  <a:pt x="7609164" y="5561838"/>
                </a:lnTo>
                <a:lnTo>
                  <a:pt x="7627485" y="5753862"/>
                </a:lnTo>
                <a:lnTo>
                  <a:pt x="7645471" y="5934227"/>
                </a:lnTo>
                <a:lnTo>
                  <a:pt x="7663456" y="6100191"/>
                </a:lnTo>
                <a:lnTo>
                  <a:pt x="7680433" y="6252438"/>
                </a:lnTo>
                <a:lnTo>
                  <a:pt x="7696570" y="6387541"/>
                </a:lnTo>
                <a:lnTo>
                  <a:pt x="7711866" y="6509613"/>
                </a:lnTo>
                <a:lnTo>
                  <a:pt x="7724641" y="6612483"/>
                </a:lnTo>
                <a:lnTo>
                  <a:pt x="7736743" y="6698894"/>
                </a:lnTo>
                <a:lnTo>
                  <a:pt x="7754057" y="6817538"/>
                </a:lnTo>
                <a:lnTo>
                  <a:pt x="7759940" y="6858000"/>
                </a:lnTo>
                <a:lnTo>
                  <a:pt x="6854586" y="6858000"/>
                </a:lnTo>
                <a:lnTo>
                  <a:pt x="6854586" y="6858001"/>
                </a:lnTo>
                <a:lnTo>
                  <a:pt x="764022" y="6858001"/>
                </a:lnTo>
                <a:lnTo>
                  <a:pt x="764022" y="6858000"/>
                </a:lnTo>
                <a:lnTo>
                  <a:pt x="0" y="6858000"/>
                </a:lnTo>
                <a:close/>
              </a:path>
            </a:pathLst>
          </a:custGeom>
        </p:spPr>
      </p:pic>
      <p:sp>
        <p:nvSpPr>
          <p:cNvPr id="3" name="TextBox 2">
            <a:extLst>
              <a:ext uri="{FF2B5EF4-FFF2-40B4-BE49-F238E27FC236}">
                <a16:creationId xmlns:a16="http://schemas.microsoft.com/office/drawing/2014/main" id="{FFB170FF-DB20-5DDC-4C7A-549CF1B92A97}"/>
              </a:ext>
            </a:extLst>
          </p:cNvPr>
          <p:cNvSpPr txBox="1"/>
          <p:nvPr/>
        </p:nvSpPr>
        <p:spPr>
          <a:xfrm flipH="1">
            <a:off x="7877175" y="2895600"/>
            <a:ext cx="324802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Eng. Sherif Mohamed</a:t>
            </a:r>
          </a:p>
          <a:p>
            <a:r>
              <a:rPr lang="en-US"/>
              <a:t>Eng. Belel Mohmed</a:t>
            </a:r>
          </a:p>
          <a:p>
            <a:r>
              <a:rPr lang="en-US"/>
              <a:t>Eng. Marwa Saad</a:t>
            </a:r>
          </a:p>
          <a:p>
            <a:r>
              <a:rPr lang="en-US"/>
              <a:t>Eng. Mostafa </a:t>
            </a:r>
            <a:r>
              <a:rPr lang="en-US" err="1"/>
              <a:t>Elshrief</a:t>
            </a:r>
            <a:endParaRPr lang="en-US"/>
          </a:p>
          <a:p>
            <a:r>
              <a:rPr lang="en-US"/>
              <a:t>Eng. Khedr Nabil</a:t>
            </a:r>
          </a:p>
        </p:txBody>
      </p:sp>
      <p:sp>
        <p:nvSpPr>
          <p:cNvPr id="5" name="TextBox 4">
            <a:extLst>
              <a:ext uri="{FF2B5EF4-FFF2-40B4-BE49-F238E27FC236}">
                <a16:creationId xmlns:a16="http://schemas.microsoft.com/office/drawing/2014/main" id="{F604F9F5-47B1-2064-B9D7-BD989A1F220F}"/>
              </a:ext>
            </a:extLst>
          </p:cNvPr>
          <p:cNvSpPr txBox="1"/>
          <p:nvPr/>
        </p:nvSpPr>
        <p:spPr>
          <a:xfrm>
            <a:off x="8001000" y="5448300"/>
            <a:ext cx="36480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Instructor: Eng. Mostafa Salah</a:t>
            </a:r>
          </a:p>
        </p:txBody>
      </p:sp>
    </p:spTree>
    <p:extLst>
      <p:ext uri="{BB962C8B-B14F-4D97-AF65-F5344CB8AC3E}">
        <p14:creationId xmlns:p14="http://schemas.microsoft.com/office/powerpoint/2010/main" val="21009128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73D1E203-7A9D-22A1-B5EF-0D8E0568276C}"/>
              </a:ext>
            </a:extLst>
          </p:cNvPr>
          <p:cNvPicPr>
            <a:picLocks noChangeAspect="1"/>
          </p:cNvPicPr>
          <p:nvPr/>
        </p:nvPicPr>
        <p:blipFill>
          <a:blip r:embed="rId2" cstate="email">
            <a:extLst>
              <a:ext uri="{BEBA8EAE-BF5A-486C-A8C5-ECC9F3942E4B}">
                <a14:imgProps xmlns:a14="http://schemas.microsoft.com/office/drawing/2010/main">
                  <a14:imgLayer r:embed="rId3">
                    <a14:imgEffect>
                      <a14:brightnessContrast bright="-2000"/>
                    </a14:imgEffect>
                  </a14:imgLayer>
                </a14:imgProps>
              </a:ext>
              <a:ext uri="{28A0092B-C50C-407E-A947-70E740481C1C}">
                <a14:useLocalDpi xmlns:a14="http://schemas.microsoft.com/office/drawing/2010/main"/>
              </a:ext>
            </a:extLst>
          </a:blip>
          <a:stretch>
            <a:fillRect/>
          </a:stretch>
        </p:blipFill>
        <p:spPr>
          <a:xfrm>
            <a:off x="6096000" y="1571361"/>
            <a:ext cx="6021398" cy="4596051"/>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5CFA4230-317A-80EB-B392-FAB2BE7E075A}"/>
              </a:ext>
            </a:extLst>
          </p:cNvPr>
          <p:cNvSpPr txBox="1"/>
          <p:nvPr/>
        </p:nvSpPr>
        <p:spPr>
          <a:xfrm>
            <a:off x="-16808" y="3178759"/>
            <a:ext cx="4781349" cy="50629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342900" indent="-342900">
              <a:lnSpc>
                <a:spcPct val="150000"/>
              </a:lnSpc>
              <a:buFont typeface="Wingdings"/>
              <a:buChar char="v"/>
            </a:pPr>
            <a:r>
              <a:rPr lang="en-US" sz="2000" b="1">
                <a:latin typeface="Calibri"/>
                <a:ea typeface="+mn-lt"/>
                <a:cs typeface="+mn-lt"/>
              </a:rPr>
              <a:t>Press on open file to run the installer.</a:t>
            </a:r>
          </a:p>
        </p:txBody>
      </p:sp>
      <p:pic>
        <p:nvPicPr>
          <p:cNvPr id="2" name="Graphic 1" descr="Back with solid fill">
            <a:extLst>
              <a:ext uri="{FF2B5EF4-FFF2-40B4-BE49-F238E27FC236}">
                <a16:creationId xmlns:a16="http://schemas.microsoft.com/office/drawing/2014/main" id="{F6BBEB9E-4052-2F1D-E221-4D946BFBAE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49511" y="2117725"/>
            <a:ext cx="714375" cy="714375"/>
          </a:xfrm>
          <a:prstGeom prst="rect">
            <a:avLst/>
          </a:prstGeom>
        </p:spPr>
      </p:pic>
    </p:spTree>
    <p:extLst>
      <p:ext uri="{BB962C8B-B14F-4D97-AF65-F5344CB8AC3E}">
        <p14:creationId xmlns:p14="http://schemas.microsoft.com/office/powerpoint/2010/main" val="1627112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A7BA12B0-F773-FB97-9A8A-BAE6FBF4DCB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94163" y="1225587"/>
            <a:ext cx="7340115" cy="5488057"/>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6A05EFDB-3BDE-6B5D-87BD-CCAF1B2AF926}"/>
              </a:ext>
            </a:extLst>
          </p:cNvPr>
          <p:cNvSpPr txBox="1"/>
          <p:nvPr/>
        </p:nvSpPr>
        <p:spPr>
          <a:xfrm>
            <a:off x="0" y="2711611"/>
            <a:ext cx="4366590" cy="17256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200000"/>
              </a:lnSpc>
              <a:buFont typeface="Wingdings"/>
              <a:buChar char="v"/>
            </a:pPr>
            <a:r>
              <a:rPr lang="en-US" sz="2000" b="1">
                <a:latin typeface="Calibri"/>
                <a:ea typeface="+mn-lt"/>
                <a:cs typeface="+mn-lt"/>
              </a:rPr>
              <a:t>Run the installer to begin the batch installation by clicking Yes.</a:t>
            </a:r>
            <a:endParaRPr lang="en-US"/>
          </a:p>
          <a:p>
            <a:pPr>
              <a:lnSpc>
                <a:spcPct val="150000"/>
              </a:lnSpc>
              <a:buFont typeface="Wingdings"/>
              <a:buChar char="v"/>
            </a:pPr>
            <a:endParaRPr lang="en-US" sz="2000" b="1">
              <a:ea typeface="Calibri" panose="020F0502020204030204"/>
              <a:cs typeface="Calibri" panose="020F0502020204030204"/>
            </a:endParaRPr>
          </a:p>
        </p:txBody>
      </p:sp>
      <p:pic>
        <p:nvPicPr>
          <p:cNvPr id="3" name="Graphic 2" descr="Back with solid fill">
            <a:extLst>
              <a:ext uri="{FF2B5EF4-FFF2-40B4-BE49-F238E27FC236}">
                <a16:creationId xmlns:a16="http://schemas.microsoft.com/office/drawing/2014/main" id="{569C7113-3F0F-6489-BCBB-22CF7C42E4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31948" y="4579216"/>
            <a:ext cx="914400" cy="914400"/>
          </a:xfrm>
          <a:prstGeom prst="rect">
            <a:avLst/>
          </a:prstGeom>
        </p:spPr>
      </p:pic>
    </p:spTree>
    <p:extLst>
      <p:ext uri="{BB962C8B-B14F-4D97-AF65-F5344CB8AC3E}">
        <p14:creationId xmlns:p14="http://schemas.microsoft.com/office/powerpoint/2010/main" val="1741299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FE8F16CD-F00F-EF7A-2EEA-3A23E2DCD52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92790" y="1375372"/>
            <a:ext cx="6863164" cy="5487356"/>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AAAD5981-6D50-72A6-5B36-64995321D5E5}"/>
              </a:ext>
            </a:extLst>
          </p:cNvPr>
          <p:cNvSpPr txBox="1"/>
          <p:nvPr/>
        </p:nvSpPr>
        <p:spPr>
          <a:xfrm>
            <a:off x="0" y="2253446"/>
            <a:ext cx="4690265" cy="24660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200000"/>
              </a:lnSpc>
              <a:buFont typeface="Wingdings"/>
              <a:buChar char="v"/>
            </a:pPr>
            <a:r>
              <a:rPr lang="en-US" sz="2000" b="1">
                <a:latin typeface="Calibri"/>
                <a:ea typeface="+mn-lt"/>
                <a:cs typeface="+mn-lt"/>
              </a:rPr>
              <a:t>The installer will begin downloading and installing the selected programs one by one, and there is no need to click through the installation wizards.</a:t>
            </a:r>
            <a:endParaRPr lang="en-US"/>
          </a:p>
        </p:txBody>
      </p:sp>
    </p:spTree>
    <p:extLst>
      <p:ext uri="{BB962C8B-B14F-4D97-AF65-F5344CB8AC3E}">
        <p14:creationId xmlns:p14="http://schemas.microsoft.com/office/powerpoint/2010/main" val="4039483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0ABD4572-8D2D-7225-DE1C-BE25494823B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98836" y="2123783"/>
            <a:ext cx="6494893" cy="4736846"/>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E98A6D7C-0CB7-46EB-19A1-397F817758A6}"/>
              </a:ext>
            </a:extLst>
          </p:cNvPr>
          <p:cNvSpPr txBox="1"/>
          <p:nvPr/>
        </p:nvSpPr>
        <p:spPr>
          <a:xfrm>
            <a:off x="0" y="2253446"/>
            <a:ext cx="4202219" cy="30816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200000"/>
              </a:lnSpc>
              <a:buFont typeface="Wingdings"/>
              <a:buChar char="v"/>
            </a:pPr>
            <a:r>
              <a:rPr lang="en-US" sz="2000" b="1">
                <a:latin typeface="Calibri"/>
                <a:ea typeface="+mn-lt"/>
                <a:cs typeface="+mn-lt"/>
              </a:rPr>
              <a:t>The </a:t>
            </a:r>
            <a:r>
              <a:rPr lang="en-US" sz="2000" b="1" err="1">
                <a:latin typeface="Calibri"/>
                <a:ea typeface="+mn-lt"/>
                <a:cs typeface="+mn-lt"/>
              </a:rPr>
              <a:t>Ninite</a:t>
            </a:r>
            <a:r>
              <a:rPr lang="en-US" sz="2000" b="1">
                <a:latin typeface="Calibri"/>
                <a:ea typeface="+mn-lt"/>
                <a:cs typeface="+mn-lt"/>
              </a:rPr>
              <a:t> installer shows that the installation process is complete, with each program displaying an 'OK' status, confirming successful installation. Press Close to finish</a:t>
            </a:r>
            <a:endParaRPr lang="en-US"/>
          </a:p>
        </p:txBody>
      </p:sp>
      <p:pic>
        <p:nvPicPr>
          <p:cNvPr id="2" name="Graphic 1" descr="Back with solid fill">
            <a:extLst>
              <a:ext uri="{FF2B5EF4-FFF2-40B4-BE49-F238E27FC236}">
                <a16:creationId xmlns:a16="http://schemas.microsoft.com/office/drawing/2014/main" id="{36FC4B07-48F9-5AAB-7DD0-1B67D51B77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41496" y="3119437"/>
            <a:ext cx="619125" cy="619125"/>
          </a:xfrm>
          <a:prstGeom prst="rect">
            <a:avLst/>
          </a:prstGeom>
        </p:spPr>
      </p:pic>
    </p:spTree>
    <p:extLst>
      <p:ext uri="{BB962C8B-B14F-4D97-AF65-F5344CB8AC3E}">
        <p14:creationId xmlns:p14="http://schemas.microsoft.com/office/powerpoint/2010/main" val="3500350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9901" y="127416"/>
            <a:ext cx="11932171" cy="6618158"/>
          </a:xfrm>
          <a:prstGeom prst="rect">
            <a:avLst/>
          </a:prstGeom>
        </p:spPr>
      </p:pic>
    </p:spTree>
    <p:extLst>
      <p:ext uri="{BB962C8B-B14F-4D97-AF65-F5344CB8AC3E}">
        <p14:creationId xmlns:p14="http://schemas.microsoft.com/office/powerpoint/2010/main" val="1994537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5813184" y="1202410"/>
            <a:ext cx="6367781" cy="5463152"/>
          </a:xfrm>
          <a:prstGeom prst="rect">
            <a:avLst/>
          </a:prstGeom>
          <a:ln>
            <a:noFill/>
          </a:ln>
          <a:effectLst>
            <a:outerShdw blurRad="292100" dist="139700" dir="2700000" algn="tl" rotWithShape="0">
              <a:srgbClr val="333333">
                <a:alpha val="65000"/>
              </a:srgbClr>
            </a:outerShdw>
          </a:effectLst>
        </p:spPr>
      </p:pic>
      <p:sp>
        <p:nvSpPr>
          <p:cNvPr id="4" name="Text Placeholder 3"/>
          <p:cNvSpPr>
            <a:spLocks noGrp="1"/>
          </p:cNvSpPr>
          <p:nvPr>
            <p:ph type="body" sz="half" idx="2"/>
          </p:nvPr>
        </p:nvSpPr>
        <p:spPr>
          <a:xfrm>
            <a:off x="170112" y="5032"/>
            <a:ext cx="5649755" cy="6657738"/>
          </a:xfrm>
        </p:spPr>
        <p:txBody>
          <a:bodyPr vert="horz" lIns="91440" tIns="45720" rIns="91440" bIns="45720" rtlCol="0" anchor="t">
            <a:normAutofit/>
          </a:bodyPr>
          <a:lstStyle/>
          <a:p>
            <a:endParaRPr lang="en-US" sz="2000">
              <a:latin typeface=" Abdoullah Ashgar EL-kharef" panose="02000000000000000000" pitchFamily="2" charset="-78"/>
              <a:cs typeface=" Abdoullah Ashgar EL-kharef" panose="02000000000000000000" pitchFamily="2" charset="-78"/>
            </a:endParaRPr>
          </a:p>
          <a:p>
            <a:endParaRPr lang="en-US" sz="2000">
              <a:latin typeface=" Abdoullah Ashgar EL-kharef"/>
              <a:ea typeface="+mn-lt"/>
              <a:cs typeface="+mn-lt"/>
            </a:endParaRPr>
          </a:p>
          <a:p>
            <a:pPr marL="342900" indent="-342900">
              <a:lnSpc>
                <a:spcPct val="160000"/>
              </a:lnSpc>
              <a:buFont typeface="Wingdings" panose="020B0604020202020204" pitchFamily="34" charset="0"/>
              <a:buChar char="v"/>
            </a:pPr>
            <a:r>
              <a:rPr lang="en-US" sz="2000" b="1">
                <a:latin typeface="Calibri"/>
                <a:ea typeface="+mn-lt"/>
                <a:cs typeface="+mn-lt"/>
              </a:rPr>
              <a:t>Try or Install Ubuntu:</a:t>
            </a:r>
          </a:p>
          <a:p>
            <a:pPr>
              <a:lnSpc>
                <a:spcPct val="160000"/>
              </a:lnSpc>
            </a:pPr>
            <a:r>
              <a:rPr lang="en-US" sz="2000" b="1">
                <a:latin typeface="Calibri"/>
                <a:ea typeface="+mn-lt"/>
                <a:cs typeface="+mn-lt"/>
              </a:rPr>
              <a:t>Allows us to run a live session of Ubuntu without installing it or proceed with the full installation of the operating system. This is often selected when booting from an installation medium (USB or DVD).</a:t>
            </a:r>
          </a:p>
          <a:p>
            <a:pPr marL="342900" indent="-342900">
              <a:lnSpc>
                <a:spcPct val="160000"/>
              </a:lnSpc>
              <a:buFont typeface="Wingdings" panose="020B0604020202020204" pitchFamily="34" charset="0"/>
              <a:buChar char="v"/>
            </a:pPr>
            <a:r>
              <a:rPr lang="en-US" sz="2000" b="1">
                <a:latin typeface="Calibri"/>
                <a:ea typeface="+mn-lt"/>
                <a:cs typeface="+mn-lt"/>
              </a:rPr>
              <a:t>Ubuntu (safe graphics):</a:t>
            </a:r>
          </a:p>
          <a:p>
            <a:pPr>
              <a:lnSpc>
                <a:spcPct val="160000"/>
              </a:lnSpc>
            </a:pPr>
            <a:r>
              <a:rPr lang="en-US" sz="2000" b="1">
                <a:latin typeface="Calibri"/>
                <a:ea typeface="+mn-lt"/>
                <a:cs typeface="+mn-lt"/>
              </a:rPr>
              <a:t>Boots Ubuntu in "safe graphics" mode, where minimal video drivers are loaded to ensure compatibility with systems.</a:t>
            </a:r>
          </a:p>
          <a:p>
            <a:pPr marL="342900" indent="-342900">
              <a:lnSpc>
                <a:spcPct val="160000"/>
              </a:lnSpc>
              <a:buFont typeface="Wingdings" panose="020B0604020202020204" pitchFamily="34" charset="0"/>
              <a:buChar char="v"/>
            </a:pPr>
            <a:r>
              <a:rPr lang="en-US" sz="2000" b="1">
                <a:latin typeface="Calibri"/>
                <a:ea typeface="+mn-lt"/>
                <a:cs typeface="+mn-lt"/>
              </a:rPr>
              <a:t>To install ubuntu click Try or install ubuntu</a:t>
            </a:r>
          </a:p>
          <a:p>
            <a:pPr>
              <a:lnSpc>
                <a:spcPct val="150000"/>
              </a:lnSpc>
            </a:pPr>
            <a:endParaRPr lang="en-US" sz="2000" b="1">
              <a:latin typeface="Calibri"/>
              <a:ea typeface="Calibri"/>
              <a:cs typeface="Calibri"/>
            </a:endParaRPr>
          </a:p>
          <a:p>
            <a:pPr>
              <a:lnSpc>
                <a:spcPct val="150000"/>
              </a:lnSpc>
            </a:pPr>
            <a:endParaRPr lang="en-US" sz="2000" b="1">
              <a:latin typeface="Calibri"/>
              <a:ea typeface="Calibri"/>
              <a:cs typeface="Calibri"/>
            </a:endParaRPr>
          </a:p>
        </p:txBody>
      </p:sp>
    </p:spTree>
    <p:extLst>
      <p:ext uri="{BB962C8B-B14F-4D97-AF65-F5344CB8AC3E}">
        <p14:creationId xmlns:p14="http://schemas.microsoft.com/office/powerpoint/2010/main" val="105530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61672"/>
            <a:ext cx="4674870" cy="2802558"/>
          </a:xfrm>
        </p:spPr>
        <p:txBody>
          <a:bodyPr vert="horz" lIns="91440" tIns="45720" rIns="91440" bIns="45720" rtlCol="0" anchor="ctr">
            <a:normAutofit fontScale="90000"/>
          </a:bodyPr>
          <a:lstStyle/>
          <a:p>
            <a:pPr marL="342900" indent="-342900">
              <a:lnSpc>
                <a:spcPct val="200000"/>
              </a:lnSpc>
              <a:buFont typeface="Wingdings"/>
              <a:buChar char="v"/>
            </a:pPr>
            <a:r>
              <a:rPr lang="en-US" sz="2200" b="1">
                <a:solidFill>
                  <a:schemeClr val="tx1"/>
                </a:solidFill>
                <a:latin typeface="Calibri"/>
                <a:ea typeface="+mn-lt"/>
                <a:cs typeface="+mn-lt"/>
              </a:rPr>
              <a:t>From this Ubuntu setup screen, we can select the installation language. After that, proceed to the next step by clicking Next.</a:t>
            </a:r>
            <a:br>
              <a:rPr lang="en-US" sz="2000" b="1"/>
            </a:br>
            <a:endParaRPr lang="en-US" sz="2000" b="1">
              <a:ea typeface="Calibri Light" panose="020F0302020204030204"/>
              <a:cs typeface="Calibri Light" panose="020F0302020204030204"/>
            </a:endParaRPr>
          </a:p>
        </p:txBody>
      </p:sp>
      <p:pic>
        <p:nvPicPr>
          <p:cNvPr id="5" name="Content Placeholder 4"/>
          <p:cNvPicPr>
            <a:picLocks noGrp="1"/>
          </p:cNvPicPr>
          <p:nvPr>
            <p:ph idx="1"/>
          </p:nvPr>
        </p:nvPicPr>
        <p:blipFill>
          <a:blip r:embed="rId2" cstate="email">
            <a:extLst>
              <a:ext uri="{28A0092B-C50C-407E-A947-70E740481C1C}">
                <a14:useLocalDpi xmlns:a14="http://schemas.microsoft.com/office/drawing/2010/main"/>
              </a:ext>
            </a:extLst>
          </a:blip>
          <a:stretch>
            <a:fillRect/>
          </a:stretch>
        </p:blipFill>
        <p:spPr>
          <a:xfrm>
            <a:off x="5262589" y="1710160"/>
            <a:ext cx="6694057" cy="46413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1432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p:cNvPicPr>
          <p:nvPr>
            <p:ph idx="1"/>
          </p:nvPr>
        </p:nvPicPr>
        <p:blipFill>
          <a:blip r:embed="rId2" cstate="email">
            <a:extLst>
              <a:ext uri="{28A0092B-C50C-407E-A947-70E740481C1C}">
                <a14:useLocalDpi xmlns:a14="http://schemas.microsoft.com/office/drawing/2010/main"/>
              </a:ext>
            </a:extLst>
          </a:blip>
          <a:stretch>
            <a:fillRect/>
          </a:stretch>
        </p:blipFill>
        <p:spPr>
          <a:xfrm>
            <a:off x="4939708" y="1709966"/>
            <a:ext cx="6913617" cy="4615938"/>
          </a:xfrm>
          <a:prstGeom prst="rect">
            <a:avLst/>
          </a:prstGeom>
          <a:ln>
            <a:noFill/>
          </a:ln>
          <a:effectLst>
            <a:outerShdw blurRad="292100" dist="139700" dir="2700000" algn="tl" rotWithShape="0">
              <a:srgbClr val="333333">
                <a:alpha val="65000"/>
              </a:srgbClr>
            </a:outerShdw>
          </a:effectLst>
        </p:spPr>
      </p:pic>
      <p:sp>
        <p:nvSpPr>
          <p:cNvPr id="4" name="Text Placeholder 3"/>
          <p:cNvSpPr>
            <a:spLocks noGrp="1"/>
          </p:cNvSpPr>
          <p:nvPr>
            <p:ph type="body" sz="half" idx="2"/>
          </p:nvPr>
        </p:nvSpPr>
        <p:spPr>
          <a:xfrm>
            <a:off x="-2117" y="2128864"/>
            <a:ext cx="4389120" cy="3762294"/>
          </a:xfrm>
        </p:spPr>
        <p:txBody>
          <a:bodyPr vert="horz" lIns="91440" tIns="45720" rIns="91440" bIns="45720" rtlCol="0" anchor="ctr">
            <a:noAutofit/>
          </a:bodyPr>
          <a:lstStyle/>
          <a:p>
            <a:pPr marL="342900" indent="-342900">
              <a:lnSpc>
                <a:spcPct val="200000"/>
              </a:lnSpc>
              <a:buFont typeface="Wingdings" panose="020B0604020202020204" pitchFamily="34" charset="0"/>
              <a:buChar char="v"/>
            </a:pPr>
            <a:r>
              <a:rPr lang="en-US" sz="2200" b="1">
                <a:latin typeface="+mj-lt"/>
                <a:ea typeface="+mj-ea"/>
                <a:cs typeface="+mj-cs"/>
              </a:rPr>
              <a:t>F</a:t>
            </a:r>
            <a:r>
              <a:rPr lang="en-US" sz="2000" b="1">
                <a:latin typeface="Calibri"/>
                <a:ea typeface="+mn-lt"/>
                <a:cs typeface="+mn-lt"/>
              </a:rPr>
              <a:t>rom this screen, we can select the keyboard layout; the default is English (US). If we need a different keyboard layout, we can select it from here. After that, we click Next.</a:t>
            </a:r>
            <a:endParaRPr lang="en-US"/>
          </a:p>
        </p:txBody>
      </p:sp>
    </p:spTree>
    <p:extLst>
      <p:ext uri="{BB962C8B-B14F-4D97-AF65-F5344CB8AC3E}">
        <p14:creationId xmlns:p14="http://schemas.microsoft.com/office/powerpoint/2010/main" val="391487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p:cNvPicPr>
          <p:nvPr>
            <p:ph idx="1"/>
          </p:nvPr>
        </p:nvPicPr>
        <p:blipFill>
          <a:blip r:embed="rId2" cstate="email">
            <a:extLst>
              <a:ext uri="{28A0092B-C50C-407E-A947-70E740481C1C}">
                <a14:useLocalDpi xmlns:a14="http://schemas.microsoft.com/office/drawing/2010/main"/>
              </a:ext>
            </a:extLst>
          </a:blip>
          <a:stretch>
            <a:fillRect/>
          </a:stretch>
        </p:blipFill>
        <p:spPr>
          <a:xfrm>
            <a:off x="5516994" y="1684067"/>
            <a:ext cx="6404181" cy="4438667"/>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1AC7DFF5-48CD-1348-17AA-9A714134123F}"/>
              </a:ext>
            </a:extLst>
          </p:cNvPr>
          <p:cNvSpPr txBox="1"/>
          <p:nvPr/>
        </p:nvSpPr>
        <p:spPr>
          <a:xfrm>
            <a:off x="203415" y="1593742"/>
            <a:ext cx="4352925" cy="43150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200000"/>
              </a:lnSpc>
              <a:buFont typeface="Wingdings"/>
              <a:buChar char="v"/>
            </a:pPr>
            <a:r>
              <a:rPr lang="en-US" sz="2000" b="1">
                <a:latin typeface="Calibri"/>
                <a:cs typeface="Calibri"/>
              </a:rPr>
              <a:t>From this setup screen, we have the option to connect to the internet. We can complete the installation with an internet connection. If we don’t have internet access, we can select 'Do not connect to the internet' and then click Next.</a:t>
            </a:r>
            <a:endParaRPr lang="en-US" sz="2000">
              <a:latin typeface="Calibri"/>
              <a:ea typeface="Calibri"/>
              <a:cs typeface="Calibri"/>
            </a:endParaRPr>
          </a:p>
        </p:txBody>
      </p:sp>
    </p:spTree>
    <p:extLst>
      <p:ext uri="{BB962C8B-B14F-4D97-AF65-F5344CB8AC3E}">
        <p14:creationId xmlns:p14="http://schemas.microsoft.com/office/powerpoint/2010/main" val="1341347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p:cNvPicPr>
          <p:nvPr>
            <p:ph idx="1"/>
          </p:nvPr>
        </p:nvPicPr>
        <p:blipFill>
          <a:blip r:embed="rId2" cstate="email">
            <a:extLst>
              <a:ext uri="{28A0092B-C50C-407E-A947-70E740481C1C}">
                <a14:useLocalDpi xmlns:a14="http://schemas.microsoft.com/office/drawing/2010/main"/>
              </a:ext>
            </a:extLst>
          </a:blip>
          <a:stretch>
            <a:fillRect/>
          </a:stretch>
        </p:blipFill>
        <p:spPr>
          <a:xfrm>
            <a:off x="5172183" y="1961049"/>
            <a:ext cx="6614054" cy="4520604"/>
          </a:xfrm>
          <a:prstGeom prst="rect">
            <a:avLst/>
          </a:prstGeom>
          <a:ln>
            <a:noFill/>
          </a:ln>
          <a:effectLst>
            <a:outerShdw blurRad="292100" dist="139700" dir="2700000" algn="tl" rotWithShape="0">
              <a:srgbClr val="333333">
                <a:alpha val="65000"/>
              </a:srgbClr>
            </a:outerShdw>
          </a:effectLst>
        </p:spPr>
      </p:pic>
      <p:sp>
        <p:nvSpPr>
          <p:cNvPr id="4" name="Text Placeholder 3"/>
          <p:cNvSpPr>
            <a:spLocks noGrp="1"/>
          </p:cNvSpPr>
          <p:nvPr>
            <p:ph type="body" sz="half" idx="2"/>
          </p:nvPr>
        </p:nvSpPr>
        <p:spPr>
          <a:xfrm>
            <a:off x="136328" y="1964123"/>
            <a:ext cx="4382316" cy="4261827"/>
          </a:xfrm>
        </p:spPr>
        <p:txBody>
          <a:bodyPr vert="horz" lIns="91440" tIns="45720" rIns="91440" bIns="45720" rtlCol="0" anchor="t">
            <a:noAutofit/>
          </a:bodyPr>
          <a:lstStyle/>
          <a:p>
            <a:pPr marL="342900" indent="-342900">
              <a:lnSpc>
                <a:spcPct val="200000"/>
              </a:lnSpc>
              <a:buFont typeface="Wingdings" panose="020B0604020202020204" pitchFamily="34" charset="0"/>
              <a:buChar char="v"/>
            </a:pPr>
            <a:r>
              <a:rPr lang="en-US" sz="2000" b="1">
                <a:latin typeface="Calibri"/>
                <a:ea typeface="+mn-ea"/>
                <a:cs typeface="Calibri"/>
              </a:rPr>
              <a:t>This screen presents us with two options: 'Install Ubuntu' and 'Try Ubuntu.' If we want to explore Ubuntu without installing it, we can choose 'Try Ubuntu.' To proceed with the installation, we will select 'Install Ubuntu' and then click Next.</a:t>
            </a:r>
            <a:endParaRPr lang="en-US">
              <a:ea typeface="+mn-ea"/>
            </a:endParaRPr>
          </a:p>
        </p:txBody>
      </p:sp>
    </p:spTree>
    <p:extLst>
      <p:ext uri="{BB962C8B-B14F-4D97-AF65-F5344CB8AC3E}">
        <p14:creationId xmlns:p14="http://schemas.microsoft.com/office/powerpoint/2010/main" val="1856827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BE361-2070-A734-A3CC-367A9049BF47}"/>
              </a:ext>
            </a:extLst>
          </p:cNvPr>
          <p:cNvSpPr>
            <a:spLocks noGrp="1"/>
          </p:cNvSpPr>
          <p:nvPr>
            <p:ph type="title"/>
          </p:nvPr>
        </p:nvSpPr>
        <p:spPr>
          <a:xfrm>
            <a:off x="8000837" y="1325880"/>
            <a:ext cx="3543464" cy="3066507"/>
          </a:xfrm>
        </p:spPr>
        <p:txBody>
          <a:bodyPr vert="horz" lIns="91440" tIns="45720" rIns="91440" bIns="45720" rtlCol="0" anchor="b">
            <a:normAutofit/>
          </a:bodyPr>
          <a:lstStyle/>
          <a:p>
            <a:r>
              <a:rPr lang="en-US" sz="4100">
                <a:solidFill>
                  <a:srgbClr val="EBEBEB"/>
                </a:solidFill>
              </a:rPr>
              <a:t>Task coordination</a:t>
            </a:r>
          </a:p>
        </p:txBody>
      </p:sp>
      <p:pic>
        <p:nvPicPr>
          <p:cNvPr id="31" name="Picture 30" descr="Person writing on a notepad">
            <a:extLst>
              <a:ext uri="{FF2B5EF4-FFF2-40B4-BE49-F238E27FC236}">
                <a16:creationId xmlns:a16="http://schemas.microsoft.com/office/drawing/2014/main" id="{49C1D110-D4A9-DE21-4739-EE17FEF11F5E}"/>
              </a:ext>
            </a:extLst>
          </p:cNvPr>
          <p:cNvPicPr>
            <a:picLocks noChangeAspect="1"/>
          </p:cNvPicPr>
          <p:nvPr/>
        </p:nvPicPr>
        <p:blipFill>
          <a:blip r:embed="rId3"/>
          <a:srcRect l="7964" r="2249" b="-7"/>
          <a:stretch/>
        </p:blipFill>
        <p:spPr>
          <a:xfrm>
            <a:off x="20" y="10"/>
            <a:ext cx="7759920" cy="6857991"/>
          </a:xfrm>
          <a:custGeom>
            <a:avLst/>
            <a:gdLst/>
            <a:ahLst/>
            <a:cxnLst/>
            <a:rect l="l" t="t" r="r" b="b"/>
            <a:pathLst>
              <a:path w="7759940" h="6858001">
                <a:moveTo>
                  <a:pt x="0" y="0"/>
                </a:moveTo>
                <a:lnTo>
                  <a:pt x="1296537" y="0"/>
                </a:lnTo>
                <a:lnTo>
                  <a:pt x="1296537" y="1"/>
                </a:lnTo>
                <a:lnTo>
                  <a:pt x="6415225" y="1"/>
                </a:lnTo>
                <a:lnTo>
                  <a:pt x="6415225" y="0"/>
                </a:lnTo>
                <a:lnTo>
                  <a:pt x="7758763" y="0"/>
                </a:lnTo>
                <a:lnTo>
                  <a:pt x="7733718" y="155677"/>
                </a:lnTo>
                <a:lnTo>
                  <a:pt x="7709849" y="310668"/>
                </a:lnTo>
                <a:lnTo>
                  <a:pt x="7686485" y="466344"/>
                </a:lnTo>
                <a:lnTo>
                  <a:pt x="7666482" y="622707"/>
                </a:lnTo>
                <a:lnTo>
                  <a:pt x="7646311" y="778383"/>
                </a:lnTo>
                <a:lnTo>
                  <a:pt x="7627485" y="934746"/>
                </a:lnTo>
                <a:lnTo>
                  <a:pt x="7611349" y="1089051"/>
                </a:lnTo>
                <a:lnTo>
                  <a:pt x="7596053" y="1245413"/>
                </a:lnTo>
                <a:lnTo>
                  <a:pt x="7582101" y="1401090"/>
                </a:lnTo>
                <a:lnTo>
                  <a:pt x="7569999" y="1554023"/>
                </a:lnTo>
                <a:lnTo>
                  <a:pt x="7557896" y="1709014"/>
                </a:lnTo>
                <a:lnTo>
                  <a:pt x="7547811" y="1861947"/>
                </a:lnTo>
                <a:lnTo>
                  <a:pt x="7539911" y="2014881"/>
                </a:lnTo>
                <a:lnTo>
                  <a:pt x="7531674" y="2167128"/>
                </a:lnTo>
                <a:lnTo>
                  <a:pt x="7524783" y="2318004"/>
                </a:lnTo>
                <a:lnTo>
                  <a:pt x="7519908" y="2467509"/>
                </a:lnTo>
                <a:lnTo>
                  <a:pt x="7515706" y="2617013"/>
                </a:lnTo>
                <a:lnTo>
                  <a:pt x="7511672" y="2765146"/>
                </a:lnTo>
                <a:lnTo>
                  <a:pt x="7509823" y="2911221"/>
                </a:lnTo>
                <a:lnTo>
                  <a:pt x="7507806" y="3057297"/>
                </a:lnTo>
                <a:lnTo>
                  <a:pt x="7506797" y="3201315"/>
                </a:lnTo>
                <a:lnTo>
                  <a:pt x="7507806" y="3343961"/>
                </a:lnTo>
                <a:lnTo>
                  <a:pt x="7507806" y="3485236"/>
                </a:lnTo>
                <a:lnTo>
                  <a:pt x="7509823" y="3625139"/>
                </a:lnTo>
                <a:lnTo>
                  <a:pt x="7512848" y="3762299"/>
                </a:lnTo>
                <a:lnTo>
                  <a:pt x="7515706" y="3898087"/>
                </a:lnTo>
                <a:lnTo>
                  <a:pt x="7518900" y="4031133"/>
                </a:lnTo>
                <a:lnTo>
                  <a:pt x="7523774" y="4163492"/>
                </a:lnTo>
                <a:lnTo>
                  <a:pt x="7528985" y="4293793"/>
                </a:lnTo>
                <a:lnTo>
                  <a:pt x="7533691" y="4421352"/>
                </a:lnTo>
                <a:lnTo>
                  <a:pt x="7546971" y="4670298"/>
                </a:lnTo>
                <a:lnTo>
                  <a:pt x="7561090" y="4908956"/>
                </a:lnTo>
                <a:lnTo>
                  <a:pt x="7575882" y="5138013"/>
                </a:lnTo>
                <a:lnTo>
                  <a:pt x="7592187" y="5354726"/>
                </a:lnTo>
                <a:lnTo>
                  <a:pt x="7609164" y="5561838"/>
                </a:lnTo>
                <a:lnTo>
                  <a:pt x="7627485" y="5753862"/>
                </a:lnTo>
                <a:lnTo>
                  <a:pt x="7645471" y="5934227"/>
                </a:lnTo>
                <a:lnTo>
                  <a:pt x="7663456" y="6100191"/>
                </a:lnTo>
                <a:lnTo>
                  <a:pt x="7680433" y="6252438"/>
                </a:lnTo>
                <a:lnTo>
                  <a:pt x="7696570" y="6387541"/>
                </a:lnTo>
                <a:lnTo>
                  <a:pt x="7711866" y="6509613"/>
                </a:lnTo>
                <a:lnTo>
                  <a:pt x="7724641" y="6612483"/>
                </a:lnTo>
                <a:lnTo>
                  <a:pt x="7736743" y="6698894"/>
                </a:lnTo>
                <a:lnTo>
                  <a:pt x="7754057" y="6817538"/>
                </a:lnTo>
                <a:lnTo>
                  <a:pt x="7759940" y="6858000"/>
                </a:lnTo>
                <a:lnTo>
                  <a:pt x="6854586" y="6858000"/>
                </a:lnTo>
                <a:lnTo>
                  <a:pt x="6854586" y="6858001"/>
                </a:lnTo>
                <a:lnTo>
                  <a:pt x="764022" y="6858001"/>
                </a:lnTo>
                <a:lnTo>
                  <a:pt x="764022" y="6858000"/>
                </a:lnTo>
                <a:lnTo>
                  <a:pt x="0" y="6858000"/>
                </a:lnTo>
                <a:close/>
              </a:path>
            </a:pathLst>
          </a:custGeom>
        </p:spPr>
      </p:pic>
    </p:spTree>
    <p:extLst>
      <p:ext uri="{BB962C8B-B14F-4D97-AF65-F5344CB8AC3E}">
        <p14:creationId xmlns:p14="http://schemas.microsoft.com/office/powerpoint/2010/main" val="3294764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p:cNvPicPr>
          <p:nvPr>
            <p:ph idx="1"/>
          </p:nvPr>
        </p:nvPicPr>
        <p:blipFill>
          <a:blip r:embed="rId2" cstate="email">
            <a:extLst>
              <a:ext uri="{28A0092B-C50C-407E-A947-70E740481C1C}">
                <a14:useLocalDpi xmlns:a14="http://schemas.microsoft.com/office/drawing/2010/main"/>
              </a:ext>
            </a:extLst>
          </a:blip>
          <a:stretch>
            <a:fillRect/>
          </a:stretch>
        </p:blipFill>
        <p:spPr>
          <a:xfrm>
            <a:off x="5229558" y="1722268"/>
            <a:ext cx="6564904" cy="4266121"/>
          </a:xfrm>
          <a:prstGeom prst="rect">
            <a:avLst/>
          </a:prstGeom>
          <a:ln>
            <a:noFill/>
          </a:ln>
          <a:effectLst>
            <a:outerShdw blurRad="292100" dist="139700" dir="2700000" algn="tl" rotWithShape="0">
              <a:srgbClr val="333333">
                <a:alpha val="65000"/>
              </a:srgbClr>
            </a:outerShdw>
          </a:effectLst>
        </p:spPr>
      </p:pic>
      <p:sp>
        <p:nvSpPr>
          <p:cNvPr id="4" name="Text Placeholder 3"/>
          <p:cNvSpPr>
            <a:spLocks noGrp="1"/>
          </p:cNvSpPr>
          <p:nvPr>
            <p:ph type="body" sz="half" idx="2"/>
          </p:nvPr>
        </p:nvSpPr>
        <p:spPr>
          <a:xfrm>
            <a:off x="206644" y="2426453"/>
            <a:ext cx="4408170" cy="2857753"/>
          </a:xfrm>
        </p:spPr>
        <p:txBody>
          <a:bodyPr vert="horz" lIns="91440" tIns="45720" rIns="91440" bIns="45720" rtlCol="0" anchor="ctr">
            <a:noAutofit/>
          </a:bodyPr>
          <a:lstStyle/>
          <a:p>
            <a:pPr marL="342900" indent="-342900">
              <a:lnSpc>
                <a:spcPct val="200000"/>
              </a:lnSpc>
              <a:buFont typeface="Wingdings" panose="020B0604020202020204" pitchFamily="34" charset="0"/>
              <a:buChar char="v"/>
            </a:pPr>
            <a:r>
              <a:rPr lang="en-US" sz="2000" b="1">
                <a:latin typeface="Calibri"/>
                <a:ea typeface="+mn-ea"/>
                <a:cs typeface="Calibri"/>
              </a:rPr>
              <a:t>this screen offers two installation options: Interactive Installation, which guides us step by step, and Automated Installation for advanced users. We will choose Interactive Installation and click Next.</a:t>
            </a:r>
            <a:endParaRPr lang="en-US">
              <a:ea typeface="+mn-ea"/>
            </a:endParaRPr>
          </a:p>
        </p:txBody>
      </p:sp>
    </p:spTree>
    <p:extLst>
      <p:ext uri="{BB962C8B-B14F-4D97-AF65-F5344CB8AC3E}">
        <p14:creationId xmlns:p14="http://schemas.microsoft.com/office/powerpoint/2010/main" val="1690064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p:cNvPicPr>
          <p:nvPr>
            <p:ph idx="1"/>
          </p:nvPr>
        </p:nvPicPr>
        <p:blipFill>
          <a:blip r:embed="rId2" cstate="email">
            <a:extLst>
              <a:ext uri="{28A0092B-C50C-407E-A947-70E740481C1C}">
                <a14:useLocalDpi xmlns:a14="http://schemas.microsoft.com/office/drawing/2010/main"/>
              </a:ext>
            </a:extLst>
          </a:blip>
          <a:stretch>
            <a:fillRect/>
          </a:stretch>
        </p:blipFill>
        <p:spPr>
          <a:xfrm>
            <a:off x="5785513" y="1384502"/>
            <a:ext cx="6279621" cy="4557388"/>
          </a:xfrm>
          <a:prstGeom prst="rect">
            <a:avLst/>
          </a:prstGeom>
          <a:ln>
            <a:noFill/>
          </a:ln>
          <a:effectLst>
            <a:outerShdw blurRad="292100" dist="139700" dir="2700000" algn="tl" rotWithShape="0">
              <a:srgbClr val="333333">
                <a:alpha val="65000"/>
              </a:srgbClr>
            </a:outerShdw>
          </a:effectLst>
        </p:spPr>
      </p:pic>
      <p:sp>
        <p:nvSpPr>
          <p:cNvPr id="4" name="Text Placeholder 3"/>
          <p:cNvSpPr>
            <a:spLocks noGrp="1"/>
          </p:cNvSpPr>
          <p:nvPr>
            <p:ph type="body" sz="half" idx="2"/>
          </p:nvPr>
        </p:nvSpPr>
        <p:spPr>
          <a:xfrm>
            <a:off x="134407" y="1090451"/>
            <a:ext cx="5657723" cy="5152159"/>
          </a:xfrm>
        </p:spPr>
        <p:txBody>
          <a:bodyPr vert="horz" lIns="91440" tIns="45720" rIns="91440" bIns="45720" rtlCol="0" anchor="ctr">
            <a:noAutofit/>
          </a:bodyPr>
          <a:lstStyle/>
          <a:p>
            <a:pPr marL="342900" indent="-342900">
              <a:lnSpc>
                <a:spcPct val="150000"/>
              </a:lnSpc>
              <a:buFont typeface="Wingdings" charset="2"/>
              <a:buChar char="v"/>
            </a:pPr>
            <a:r>
              <a:rPr lang="en-US" sz="2000" b="1">
                <a:latin typeface="Calibri"/>
                <a:ea typeface="+mn-ea"/>
                <a:cs typeface="Calibri"/>
              </a:rPr>
              <a:t>This window allows us to customize our new Ubuntu system by selecting either Default Selection or Extended Selection.</a:t>
            </a:r>
            <a:endParaRPr lang="en-US">
              <a:ea typeface="+mn-ea"/>
            </a:endParaRPr>
          </a:p>
          <a:p>
            <a:pPr marL="342900" indent="-342900">
              <a:lnSpc>
                <a:spcPct val="150000"/>
              </a:lnSpc>
              <a:buFont typeface="Wingdings" panose="020B0604020202020204" pitchFamily="34" charset="0"/>
              <a:buChar char="v"/>
            </a:pPr>
            <a:r>
              <a:rPr lang="en-US" sz="2000" b="1">
                <a:latin typeface="Calibri"/>
                <a:ea typeface="+mn-ea"/>
                <a:cs typeface="Calibri"/>
              </a:rPr>
              <a:t>Default Selection : installs a basic set of essential applications, such as a web browser and other fundamental utilities.</a:t>
            </a:r>
          </a:p>
          <a:p>
            <a:pPr marL="342900" indent="-342900">
              <a:lnSpc>
                <a:spcPct val="150000"/>
              </a:lnSpc>
              <a:buFont typeface="Wingdings" panose="020B0604020202020204" pitchFamily="34" charset="0"/>
              <a:buChar char="v"/>
            </a:pPr>
            <a:r>
              <a:rPr lang="en-US" sz="2000" b="1">
                <a:latin typeface="Calibri"/>
                <a:ea typeface="+mn-ea"/>
                <a:cs typeface="Calibri"/>
              </a:rPr>
              <a:t>Extended Selection : installs a broader range of applications, including office tools, offline utilities, and a web browser. Select Extended Selection, then click Next.</a:t>
            </a:r>
          </a:p>
        </p:txBody>
      </p:sp>
    </p:spTree>
    <p:extLst>
      <p:ext uri="{BB962C8B-B14F-4D97-AF65-F5344CB8AC3E}">
        <p14:creationId xmlns:p14="http://schemas.microsoft.com/office/powerpoint/2010/main" val="1934069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p:cNvPicPr>
          <p:nvPr>
            <p:ph idx="1"/>
          </p:nvPr>
        </p:nvPicPr>
        <p:blipFill>
          <a:blip r:embed="rId2" cstate="email">
            <a:extLst>
              <a:ext uri="{28A0092B-C50C-407E-A947-70E740481C1C}">
                <a14:useLocalDpi xmlns:a14="http://schemas.microsoft.com/office/drawing/2010/main"/>
              </a:ext>
            </a:extLst>
          </a:blip>
          <a:stretch>
            <a:fillRect/>
          </a:stretch>
        </p:blipFill>
        <p:spPr>
          <a:xfrm>
            <a:off x="5314250" y="1526093"/>
            <a:ext cx="6849040" cy="4337922"/>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CC7E51F6-4FD0-3738-F206-9AFA3740B297}"/>
              </a:ext>
            </a:extLst>
          </p:cNvPr>
          <p:cNvSpPr txBox="1"/>
          <p:nvPr/>
        </p:nvSpPr>
        <p:spPr>
          <a:xfrm>
            <a:off x="1210" y="1384904"/>
            <a:ext cx="5306178" cy="55326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Wingdings"/>
              <a:buChar char="v"/>
            </a:pPr>
            <a:r>
              <a:rPr lang="en-US" sz="2000" b="1">
                <a:latin typeface="Calibri"/>
                <a:cs typeface="Calibri"/>
              </a:rPr>
              <a:t>This screen allows us to choose additional software to optimize system performance:</a:t>
            </a:r>
            <a:endParaRPr lang="en-US"/>
          </a:p>
          <a:p>
            <a:pPr marL="342900" indent="-342900">
              <a:lnSpc>
                <a:spcPct val="150000"/>
              </a:lnSpc>
              <a:buFont typeface="Wingdings"/>
              <a:buChar char="v"/>
            </a:pPr>
            <a:r>
              <a:rPr lang="en-US" sz="2000" b="1">
                <a:latin typeface="Calibri"/>
                <a:cs typeface="Calibri"/>
              </a:rPr>
              <a:t>Install third-party software for graphics and Wi-Fi: This option installs drivers to enhance graphics and Wi-Fi performance on modern hardware.</a:t>
            </a:r>
          </a:p>
          <a:p>
            <a:pPr marL="342900" indent="-342900">
              <a:lnSpc>
                <a:spcPct val="150000"/>
              </a:lnSpc>
              <a:buFont typeface="Wingdings"/>
              <a:buChar char="v"/>
            </a:pPr>
            <a:r>
              <a:rPr lang="en-US" sz="2000" b="1">
                <a:latin typeface="Calibri"/>
                <a:cs typeface="Calibri"/>
              </a:rPr>
              <a:t>Download and install support for additional media formats: This option installs codecs for playing a wider range of formats like MP3 and MP4. We will select both options and click Next.</a:t>
            </a:r>
          </a:p>
          <a:p>
            <a:pPr>
              <a:lnSpc>
                <a:spcPct val="150000"/>
              </a:lnSpc>
            </a:pPr>
            <a:endParaRPr lang="en-US" b="1">
              <a:ea typeface="Calibri" panose="020F0502020204030204"/>
              <a:cs typeface="Calibri" panose="020F0502020204030204"/>
            </a:endParaRPr>
          </a:p>
        </p:txBody>
      </p:sp>
    </p:spTree>
    <p:extLst>
      <p:ext uri="{BB962C8B-B14F-4D97-AF65-F5344CB8AC3E}">
        <p14:creationId xmlns:p14="http://schemas.microsoft.com/office/powerpoint/2010/main" val="100342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p:cNvPicPr>
          <p:nvPr>
            <p:ph idx="1"/>
          </p:nvPr>
        </p:nvPicPr>
        <p:blipFill>
          <a:blip r:embed="rId2" cstate="email">
            <a:extLst>
              <a:ext uri="{28A0092B-C50C-407E-A947-70E740481C1C}">
                <a14:useLocalDpi xmlns:a14="http://schemas.microsoft.com/office/drawing/2010/main"/>
              </a:ext>
            </a:extLst>
          </a:blip>
          <a:stretch>
            <a:fillRect/>
          </a:stretch>
        </p:blipFill>
        <p:spPr>
          <a:xfrm>
            <a:off x="5760902" y="1455223"/>
            <a:ext cx="6177447" cy="4617783"/>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E89B1B9D-2713-A8ED-72C4-C730732DADE8}"/>
              </a:ext>
            </a:extLst>
          </p:cNvPr>
          <p:cNvSpPr txBox="1"/>
          <p:nvPr/>
        </p:nvSpPr>
        <p:spPr>
          <a:xfrm>
            <a:off x="0" y="1041400"/>
            <a:ext cx="5591012" cy="55846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Wingdings"/>
              <a:buChar char="v"/>
            </a:pPr>
            <a:r>
              <a:rPr lang="en-US" sz="2000" b="1">
                <a:latin typeface="Calibri"/>
                <a:cs typeface="Calibri"/>
              </a:rPr>
              <a:t>This screen asks how we want to install Ubuntu on the hard drive. We have two options:</a:t>
            </a:r>
            <a:endParaRPr lang="en-US"/>
          </a:p>
          <a:p>
            <a:pPr marL="342900" indent="-342900">
              <a:lnSpc>
                <a:spcPct val="150000"/>
              </a:lnSpc>
              <a:buFont typeface="Wingdings"/>
              <a:buChar char="v"/>
            </a:pPr>
            <a:r>
              <a:rPr lang="en-US" sz="2000" b="1">
                <a:latin typeface="Calibri"/>
                <a:cs typeface="Calibri"/>
              </a:rPr>
              <a:t>Erase disk and install Ubuntu: This simple option erases all data on the chosen disk and installs Ubuntu. Be sure to back up important files, as all data will be lost.</a:t>
            </a:r>
            <a:endParaRPr lang="en-US" sz="2000" b="1">
              <a:latin typeface="Calibri"/>
              <a:ea typeface="Calibri"/>
              <a:cs typeface="Calibri"/>
            </a:endParaRPr>
          </a:p>
          <a:p>
            <a:pPr marL="342900" indent="-342900">
              <a:lnSpc>
                <a:spcPct val="150000"/>
              </a:lnSpc>
              <a:buFont typeface="Wingdings"/>
              <a:buChar char="v"/>
            </a:pPr>
            <a:r>
              <a:rPr lang="en-US" sz="2000" b="1">
                <a:latin typeface="Calibri"/>
                <a:cs typeface="Calibri"/>
              </a:rPr>
              <a:t>Something else: This advanced option allows manual partitioning of the hard drive for greater control but requires knowledge of disk partitioning.</a:t>
            </a:r>
            <a:endParaRPr lang="en-US" sz="2000" b="1">
              <a:latin typeface="Calibri"/>
              <a:ea typeface="Calibri"/>
              <a:cs typeface="Calibri"/>
            </a:endParaRPr>
          </a:p>
          <a:p>
            <a:pPr marL="342900" indent="-342900">
              <a:lnSpc>
                <a:spcPct val="150000"/>
              </a:lnSpc>
              <a:buFont typeface="Wingdings"/>
              <a:buChar char="v"/>
            </a:pPr>
            <a:r>
              <a:rPr lang="en-US" sz="2000" b="1">
                <a:latin typeface="Calibri"/>
                <a:cs typeface="Calibri"/>
              </a:rPr>
              <a:t>We will select the default option, Erase disk, and click Next."</a:t>
            </a:r>
            <a:endParaRPr lang="en-US" sz="2000" b="1">
              <a:latin typeface="Calibri"/>
              <a:ea typeface="Calibri"/>
              <a:cs typeface="Calibri"/>
            </a:endParaRPr>
          </a:p>
        </p:txBody>
      </p:sp>
    </p:spTree>
    <p:extLst>
      <p:ext uri="{BB962C8B-B14F-4D97-AF65-F5344CB8AC3E}">
        <p14:creationId xmlns:p14="http://schemas.microsoft.com/office/powerpoint/2010/main" val="1021649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p:cNvPicPr>
          <p:nvPr>
            <p:ph idx="1"/>
          </p:nvPr>
        </p:nvPicPr>
        <p:blipFill>
          <a:blip r:embed="rId2" cstate="email">
            <a:extLst>
              <a:ext uri="{28A0092B-C50C-407E-A947-70E740481C1C}">
                <a14:useLocalDpi xmlns:a14="http://schemas.microsoft.com/office/drawing/2010/main"/>
              </a:ext>
            </a:extLst>
          </a:blip>
          <a:stretch>
            <a:fillRect/>
          </a:stretch>
        </p:blipFill>
        <p:spPr>
          <a:xfrm>
            <a:off x="6081183" y="1158132"/>
            <a:ext cx="6110288" cy="3976585"/>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6EB37004-2018-8FC9-90FE-14D52FBCA95F}"/>
              </a:ext>
            </a:extLst>
          </p:cNvPr>
          <p:cNvSpPr txBox="1"/>
          <p:nvPr/>
        </p:nvSpPr>
        <p:spPr>
          <a:xfrm>
            <a:off x="0" y="-56810"/>
            <a:ext cx="5530958" cy="696960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nSpc>
                <a:spcPct val="150000"/>
              </a:lnSpc>
            </a:pPr>
            <a:r>
              <a:rPr lang="en-US" sz="2000" b="1">
                <a:latin typeface="Calibri"/>
                <a:cs typeface="Calibri"/>
              </a:rPr>
              <a:t>From screen we can  create a new user account,</a:t>
            </a:r>
          </a:p>
          <a:p>
            <a:pPr>
              <a:lnSpc>
                <a:spcPct val="150000"/>
              </a:lnSpc>
            </a:pPr>
            <a:r>
              <a:rPr lang="en-US" sz="2000" b="1">
                <a:latin typeface="Calibri"/>
                <a:cs typeface="Calibri"/>
              </a:rPr>
              <a:t> an important step in securing the system.</a:t>
            </a:r>
            <a:endParaRPr lang="en-US" sz="2000" b="1">
              <a:latin typeface="Calibri"/>
              <a:ea typeface="Calibri"/>
              <a:cs typeface="Calibri"/>
            </a:endParaRPr>
          </a:p>
          <a:p>
            <a:pPr>
              <a:lnSpc>
                <a:spcPct val="150000"/>
              </a:lnSpc>
            </a:pPr>
            <a:r>
              <a:rPr lang="en-US" sz="2000" b="1">
                <a:latin typeface="Calibri"/>
                <a:cs typeface="Calibri"/>
              </a:rPr>
              <a:t>Input Fields:</a:t>
            </a:r>
            <a:endParaRPr lang="en-US" sz="2000" b="1">
              <a:latin typeface="Calibri"/>
              <a:ea typeface="Calibri"/>
              <a:cs typeface="Calibri"/>
            </a:endParaRPr>
          </a:p>
          <a:p>
            <a:pPr marL="342900" indent="-342900">
              <a:lnSpc>
                <a:spcPct val="150000"/>
              </a:lnSpc>
              <a:buFont typeface="Wingdings"/>
              <a:buChar char="v"/>
            </a:pPr>
            <a:r>
              <a:rPr lang="en-US" sz="2000" b="1">
                <a:latin typeface="Calibri"/>
                <a:cs typeface="Calibri"/>
              </a:rPr>
              <a:t>Your Name: Full name, displayed in the system interface.</a:t>
            </a:r>
            <a:endParaRPr lang="en-US" sz="2000" b="1">
              <a:latin typeface="Calibri"/>
              <a:ea typeface="Calibri"/>
              <a:cs typeface="Calibri"/>
            </a:endParaRPr>
          </a:p>
          <a:p>
            <a:pPr marL="285750" indent="-285750">
              <a:lnSpc>
                <a:spcPct val="150000"/>
              </a:lnSpc>
              <a:buFont typeface="Wingdings"/>
              <a:buChar char="v"/>
            </a:pPr>
            <a:r>
              <a:rPr lang="en-US" sz="2000" b="1">
                <a:latin typeface="Calibri"/>
                <a:cs typeface="Calibri"/>
              </a:rPr>
              <a:t>Your Computer's Name: Name for your computer on the network.</a:t>
            </a:r>
            <a:endParaRPr lang="en-US" sz="2000" b="1">
              <a:latin typeface="Calibri"/>
              <a:ea typeface="Calibri"/>
              <a:cs typeface="Calibri"/>
            </a:endParaRPr>
          </a:p>
          <a:p>
            <a:pPr marL="285750" indent="-285750">
              <a:lnSpc>
                <a:spcPct val="150000"/>
              </a:lnSpc>
              <a:buFont typeface="Wingdings"/>
              <a:buChar char="v"/>
            </a:pPr>
            <a:r>
              <a:rPr lang="en-US" sz="2000" b="1">
                <a:latin typeface="Calibri"/>
                <a:cs typeface="Calibri"/>
              </a:rPr>
              <a:t>Your Username: Unique name for logging in.</a:t>
            </a:r>
            <a:endParaRPr lang="en-US" sz="2000" b="1">
              <a:latin typeface="Calibri"/>
              <a:ea typeface="Calibri"/>
              <a:cs typeface="Calibri"/>
            </a:endParaRPr>
          </a:p>
          <a:p>
            <a:pPr marL="285750" indent="-285750">
              <a:lnSpc>
                <a:spcPct val="150000"/>
              </a:lnSpc>
              <a:buFont typeface="Wingdings"/>
              <a:buChar char="v"/>
            </a:pPr>
            <a:r>
              <a:rPr lang="en-US" sz="2000" b="1">
                <a:latin typeface="Calibri"/>
                <a:cs typeface="Calibri"/>
              </a:rPr>
              <a:t>Password: Protects your account.</a:t>
            </a:r>
            <a:endParaRPr lang="en-US" sz="2000" b="1">
              <a:latin typeface="Calibri"/>
              <a:ea typeface="Calibri"/>
              <a:cs typeface="Calibri"/>
            </a:endParaRPr>
          </a:p>
          <a:p>
            <a:pPr marL="285750" indent="-285750">
              <a:lnSpc>
                <a:spcPct val="150000"/>
              </a:lnSpc>
              <a:buFont typeface="Wingdings"/>
              <a:buChar char="v"/>
            </a:pPr>
            <a:r>
              <a:rPr lang="en-US" sz="2000" b="1">
                <a:latin typeface="Calibri"/>
                <a:cs typeface="Calibri"/>
              </a:rPr>
              <a:t>Confirm Password: Re-enter to verify.</a:t>
            </a:r>
            <a:endParaRPr lang="en-US" sz="2000" b="1">
              <a:latin typeface="Calibri"/>
              <a:ea typeface="Calibri"/>
              <a:cs typeface="Calibri"/>
            </a:endParaRPr>
          </a:p>
          <a:p>
            <a:pPr marL="285750" indent="-285750">
              <a:lnSpc>
                <a:spcPct val="150000"/>
              </a:lnSpc>
              <a:buFont typeface="Wingdings"/>
              <a:buChar char="v"/>
            </a:pPr>
            <a:r>
              <a:rPr lang="en-US" sz="2000" b="1">
                <a:latin typeface="Calibri"/>
                <a:cs typeface="Calibri"/>
              </a:rPr>
              <a:t>Require my password to log in: Prompts for your password each time you log in.</a:t>
            </a:r>
            <a:endParaRPr lang="en-US" sz="2000" b="1">
              <a:latin typeface="Calibri"/>
              <a:ea typeface="Calibri"/>
              <a:cs typeface="Calibri"/>
            </a:endParaRPr>
          </a:p>
          <a:p>
            <a:pPr marL="285750" indent="-285750">
              <a:lnSpc>
                <a:spcPct val="150000"/>
              </a:lnSpc>
              <a:buFont typeface="Wingdings"/>
              <a:buChar char="v"/>
            </a:pPr>
            <a:r>
              <a:rPr lang="en-US" sz="2000" b="1">
                <a:latin typeface="Calibri"/>
                <a:cs typeface="Calibri"/>
              </a:rPr>
              <a:t>Use Active Directory: For enterprise environments using Active Directory. We will fill in these fields and click Next.</a:t>
            </a:r>
            <a:endParaRPr lang="en-US" sz="2000" b="1">
              <a:latin typeface="Calibri"/>
              <a:ea typeface="Calibri"/>
              <a:cs typeface="Calibri"/>
            </a:endParaRPr>
          </a:p>
        </p:txBody>
      </p:sp>
    </p:spTree>
    <p:extLst>
      <p:ext uri="{BB962C8B-B14F-4D97-AF65-F5344CB8AC3E}">
        <p14:creationId xmlns:p14="http://schemas.microsoft.com/office/powerpoint/2010/main" val="644840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C224D-F8B5-9480-EA6A-AD4B85649CB1}"/>
              </a:ext>
            </a:extLst>
          </p:cNvPr>
          <p:cNvSpPr>
            <a:spLocks noGrp="1"/>
          </p:cNvSpPr>
          <p:nvPr>
            <p:ph type="title"/>
          </p:nvPr>
        </p:nvSpPr>
        <p:spPr>
          <a:xfrm>
            <a:off x="636916" y="4854345"/>
            <a:ext cx="10407602" cy="1462079"/>
          </a:xfrm>
        </p:spPr>
        <p:txBody>
          <a:bodyPr vert="horz" lIns="91440" tIns="45720" rIns="91440" bIns="45720" rtlCol="0" anchor="b">
            <a:noAutofit/>
          </a:bodyPr>
          <a:lstStyle/>
          <a:p>
            <a:pPr marL="0" marR="0">
              <a:lnSpc>
                <a:spcPct val="107000"/>
              </a:lnSpc>
              <a:spcBef>
                <a:spcPts val="0"/>
              </a:spcBef>
              <a:spcAft>
                <a:spcPts val="800"/>
              </a:spcAft>
              <a:tabLst>
                <a:tab pos="8822055" algn="l"/>
              </a:tabLst>
            </a:pPr>
            <a:r>
              <a:rPr lang="en-US" sz="2000" b="1">
                <a:effectLst/>
                <a:latin typeface="Calibri"/>
                <a:ea typeface="Calibri"/>
                <a:cs typeface="Arial"/>
              </a:rPr>
              <a:t>When write password like left picture appear that’s weak password but right picture strong password because long , special characters and upper letter</a:t>
            </a:r>
            <a:br>
              <a:rPr lang="en-US" sz="2000" b="1">
                <a:effectLst/>
                <a:latin typeface="Calibri"/>
                <a:ea typeface="Calibri" panose="020F0502020204030204" pitchFamily="34" charset="0"/>
                <a:cs typeface="Arial" panose="020B0604020202020204" pitchFamily="34" charset="0"/>
              </a:rPr>
            </a:br>
            <a:r>
              <a:rPr lang="en-US" sz="2000" b="1">
                <a:effectLst/>
                <a:latin typeface="Calibri"/>
                <a:ea typeface="Calibri"/>
                <a:cs typeface="Arial"/>
              </a:rPr>
              <a:t>That’s one of security settings is </a:t>
            </a:r>
            <a:r>
              <a:rPr lang="en-US" sz="2000" b="1">
                <a:solidFill>
                  <a:srgbClr val="FFC000"/>
                </a:solidFill>
                <a:effectLst/>
                <a:latin typeface="Calibri"/>
                <a:ea typeface="Calibri"/>
                <a:cs typeface="Arial"/>
              </a:rPr>
              <a:t>simple</a:t>
            </a:r>
            <a:r>
              <a:rPr lang="en-US" sz="2000" b="1">
                <a:effectLst/>
                <a:latin typeface="Calibri"/>
                <a:ea typeface="Calibri"/>
                <a:cs typeface="Arial"/>
              </a:rPr>
              <a:t> and important.</a:t>
            </a:r>
            <a:br>
              <a:rPr lang="en-US" sz="2000" b="1">
                <a:effectLst/>
                <a:latin typeface="Calibri"/>
                <a:ea typeface="Calibri" panose="020F0502020204030204" pitchFamily="34" charset="0"/>
                <a:cs typeface="Arial" panose="020B0604020202020204" pitchFamily="34" charset="0"/>
              </a:rPr>
            </a:br>
            <a:r>
              <a:rPr lang="en-US" sz="2000" b="1">
                <a:solidFill>
                  <a:srgbClr val="FFFF00"/>
                </a:solidFill>
                <a:effectLst/>
                <a:latin typeface="Calibri"/>
                <a:ea typeface="Calibri"/>
                <a:cs typeface="Arial"/>
              </a:rPr>
              <a:t>Rember don’t forget your password</a:t>
            </a:r>
            <a:endParaRPr lang="en-US" sz="2000" b="1">
              <a:solidFill>
                <a:srgbClr val="FFFF00"/>
              </a:solidFill>
              <a:latin typeface="Calibri"/>
              <a:ea typeface="Calibri"/>
              <a:cs typeface="Arial"/>
            </a:endParaRPr>
          </a:p>
        </p:txBody>
      </p:sp>
      <p:pic>
        <p:nvPicPr>
          <p:cNvPr id="5" name="Content Placeholder 4">
            <a:extLst>
              <a:ext uri="{FF2B5EF4-FFF2-40B4-BE49-F238E27FC236}">
                <a16:creationId xmlns:a16="http://schemas.microsoft.com/office/drawing/2014/main" id="{DFD6BEC6-EF48-DFF2-E6FB-EE680A243FAF}"/>
              </a:ext>
            </a:extLst>
          </p:cNvPr>
          <p:cNvPicPr>
            <a:picLocks noGrp="1" noChangeAspect="1"/>
          </p:cNvPicPr>
          <p:nvPr>
            <p:ph sz="half" idx="1"/>
          </p:nvPr>
        </p:nvPicPr>
        <p:blipFill>
          <a:blip r:embed="rId3" cstate="email">
            <a:extLst>
              <a:ext uri="{28A0092B-C50C-407E-A947-70E740481C1C}">
                <a14:useLocalDpi xmlns:a14="http://schemas.microsoft.com/office/drawing/2010/main"/>
              </a:ext>
            </a:extLst>
          </a:blip>
          <a:srcRect/>
          <a:stretch/>
        </p:blipFill>
        <p:spPr>
          <a:xfrm>
            <a:off x="68398" y="659915"/>
            <a:ext cx="5240774" cy="3940322"/>
          </a:xfrm>
          <a:prstGeom prst="rect">
            <a:avLst/>
          </a:prstGeom>
          <a:ln>
            <a:noFill/>
          </a:ln>
          <a:effectLst>
            <a:outerShdw blurRad="292100" dist="139700" dir="2700000" algn="tl" rotWithShape="0">
              <a:srgbClr val="333333">
                <a:alpha val="65000"/>
              </a:srgbClr>
            </a:outerShdw>
          </a:effectLst>
        </p:spPr>
      </p:pic>
      <p:pic>
        <p:nvPicPr>
          <p:cNvPr id="6" name="Content Placeholder 5">
            <a:extLst>
              <a:ext uri="{FF2B5EF4-FFF2-40B4-BE49-F238E27FC236}">
                <a16:creationId xmlns:a16="http://schemas.microsoft.com/office/drawing/2014/main" id="{6C5ED195-B2C8-7EE7-325F-8035F5AE4CF3}"/>
              </a:ext>
            </a:extLst>
          </p:cNvPr>
          <p:cNvPicPr>
            <a:picLocks noGrp="1" noChangeAspect="1"/>
          </p:cNvPicPr>
          <p:nvPr>
            <p:ph sz="half" idx="2"/>
          </p:nvPr>
        </p:nvPicPr>
        <p:blipFill>
          <a:blip r:embed="rId4" cstate="email">
            <a:extLst>
              <a:ext uri="{28A0092B-C50C-407E-A947-70E740481C1C}">
                <a14:useLocalDpi xmlns:a14="http://schemas.microsoft.com/office/drawing/2010/main"/>
              </a:ext>
            </a:extLst>
          </a:blip>
          <a:srcRect r="-2"/>
          <a:stretch/>
        </p:blipFill>
        <p:spPr>
          <a:xfrm>
            <a:off x="6147662" y="613256"/>
            <a:ext cx="5240774" cy="39720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247664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312799"/>
            <a:ext cx="4765675" cy="4689475"/>
          </a:xfrm>
        </p:spPr>
        <p:txBody>
          <a:bodyPr vert="horz" lIns="91440" tIns="45720" rIns="91440" bIns="45720" rtlCol="0" anchor="b">
            <a:noAutofit/>
          </a:bodyPr>
          <a:lstStyle/>
          <a:p>
            <a:pPr marL="342900" indent="-342900">
              <a:lnSpc>
                <a:spcPct val="200000"/>
              </a:lnSpc>
              <a:buFont typeface="Wingdings"/>
              <a:buChar char="v"/>
            </a:pPr>
            <a:r>
              <a:rPr lang="en-US" sz="2000" b="1">
                <a:latin typeface="Calibri"/>
                <a:ea typeface="Calibri"/>
                <a:cs typeface="Calibri"/>
              </a:rPr>
              <a:t>This screen allows us to set the correct time zone during the initial setup of UBUNTU. Proper time zone settings ensure that the system displays the correct local time, schedules tasks accurately, and synchronizes with internet-based time services. We should select our Location and time zone, then click Next to proceed.</a:t>
            </a:r>
            <a:br>
              <a:rPr lang="en-US" sz="2000" b="1">
                <a:latin typeface="Calibri"/>
                <a:ea typeface="Calibri"/>
                <a:cs typeface="Calibri"/>
              </a:rPr>
            </a:br>
            <a:endParaRPr lang="en-US" sz="2000" b="1">
              <a:latin typeface="Calibri"/>
              <a:ea typeface="Calibri"/>
              <a:cs typeface="Calibri"/>
            </a:endParaRPr>
          </a:p>
        </p:txBody>
      </p:sp>
      <p:pic>
        <p:nvPicPr>
          <p:cNvPr id="5" name="Content Placeholder 4"/>
          <p:cNvPicPr>
            <a:picLocks noGrp="1"/>
          </p:cNvPicPr>
          <p:nvPr>
            <p:ph idx="4294967295"/>
          </p:nvPr>
        </p:nvPicPr>
        <p:blipFill>
          <a:blip r:embed="rId2" cstate="email">
            <a:extLst>
              <a:ext uri="{28A0092B-C50C-407E-A947-70E740481C1C}">
                <a14:useLocalDpi xmlns:a14="http://schemas.microsoft.com/office/drawing/2010/main"/>
              </a:ext>
            </a:extLst>
          </a:blip>
          <a:stretch>
            <a:fillRect/>
          </a:stretch>
        </p:blipFill>
        <p:spPr>
          <a:xfrm>
            <a:off x="5399088" y="1085850"/>
            <a:ext cx="6792912" cy="46894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1874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p:cNvPicPr>
          <p:nvPr>
            <p:ph idx="1"/>
          </p:nvPr>
        </p:nvPicPr>
        <p:blipFill>
          <a:blip r:embed="rId2" cstate="email">
            <a:extLst>
              <a:ext uri="{28A0092B-C50C-407E-A947-70E740481C1C}">
                <a14:useLocalDpi xmlns:a14="http://schemas.microsoft.com/office/drawing/2010/main"/>
              </a:ext>
            </a:extLst>
          </a:blip>
          <a:stretch>
            <a:fillRect/>
          </a:stretch>
        </p:blipFill>
        <p:spPr>
          <a:xfrm>
            <a:off x="5644710" y="1705263"/>
            <a:ext cx="6547872" cy="5148933"/>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2E935DB7-7AED-110E-9A88-7A7CE1965FD0}"/>
              </a:ext>
            </a:extLst>
          </p:cNvPr>
          <p:cNvSpPr txBox="1"/>
          <p:nvPr/>
        </p:nvSpPr>
        <p:spPr>
          <a:xfrm>
            <a:off x="0" y="1142620"/>
            <a:ext cx="5443958" cy="456310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342900" indent="-342900">
              <a:lnSpc>
                <a:spcPct val="200000"/>
              </a:lnSpc>
              <a:buFont typeface="Wingdings"/>
              <a:buChar char="v"/>
            </a:pPr>
            <a:r>
              <a:rPr lang="en-US" sz="2000" b="1">
                <a:solidFill>
                  <a:schemeClr val="tx2"/>
                </a:solidFill>
                <a:latin typeface="Calibri"/>
                <a:ea typeface="Calibri"/>
                <a:cs typeface="Calibri"/>
              </a:rPr>
              <a:t>This screen is the final step before installing Ubuntu. It provides a summary of our installation choices as Disk Setup , Applications , Security &amp; More and  Partitions.</a:t>
            </a:r>
            <a:endParaRPr lang="en-US">
              <a:solidFill>
                <a:schemeClr val="tx2"/>
              </a:solidFill>
            </a:endParaRPr>
          </a:p>
          <a:p>
            <a:pPr marL="342900" indent="-342900">
              <a:lnSpc>
                <a:spcPct val="200000"/>
              </a:lnSpc>
              <a:buFont typeface="Wingdings"/>
              <a:buChar char="v"/>
            </a:pPr>
            <a:r>
              <a:rPr lang="en-US" sz="2000" b="1">
                <a:solidFill>
                  <a:schemeClr val="tx2"/>
                </a:solidFill>
                <a:latin typeface="Calibri"/>
                <a:ea typeface="Calibri"/>
                <a:cs typeface="Calibri"/>
              </a:rPr>
              <a:t>Once everything looks correct, click Install to start the installation.</a:t>
            </a:r>
          </a:p>
          <a:p>
            <a:pPr>
              <a:lnSpc>
                <a:spcPct val="150000"/>
              </a:lnSpc>
            </a:pPr>
            <a:endParaRPr lang="en-US" b="1">
              <a:ea typeface="Calibri"/>
              <a:cs typeface="Calibri"/>
            </a:endParaRPr>
          </a:p>
          <a:p>
            <a:pPr marL="342900" indent="-342900">
              <a:lnSpc>
                <a:spcPct val="150000"/>
              </a:lnSpc>
              <a:buFont typeface="Wingdings"/>
              <a:buChar char="v"/>
            </a:pPr>
            <a:endParaRPr lang="en-US" b="1">
              <a:ea typeface="Calibri"/>
              <a:cs typeface="Calibri"/>
            </a:endParaRPr>
          </a:p>
        </p:txBody>
      </p:sp>
    </p:spTree>
    <p:extLst>
      <p:ext uri="{BB962C8B-B14F-4D97-AF65-F5344CB8AC3E}">
        <p14:creationId xmlns:p14="http://schemas.microsoft.com/office/powerpoint/2010/main" val="293543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p:cNvPicPr>
          <p:nvPr>
            <p:ph idx="1"/>
          </p:nvPr>
        </p:nvPicPr>
        <p:blipFill>
          <a:blip r:embed="rId2" cstate="email">
            <a:extLst>
              <a:ext uri="{28A0092B-C50C-407E-A947-70E740481C1C}">
                <a14:useLocalDpi xmlns:a14="http://schemas.microsoft.com/office/drawing/2010/main"/>
              </a:ext>
            </a:extLst>
          </a:blip>
          <a:stretch>
            <a:fillRect/>
          </a:stretch>
        </p:blipFill>
        <p:spPr>
          <a:xfrm>
            <a:off x="5344744" y="1444921"/>
            <a:ext cx="6603650" cy="4279630"/>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7678E8BE-B209-65CF-D149-5F3DE879156A}"/>
              </a:ext>
            </a:extLst>
          </p:cNvPr>
          <p:cNvSpPr txBox="1"/>
          <p:nvPr/>
        </p:nvSpPr>
        <p:spPr>
          <a:xfrm>
            <a:off x="-1929" y="869307"/>
            <a:ext cx="5347505" cy="51229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Wingdings"/>
              <a:buChar char="v"/>
            </a:pPr>
            <a:r>
              <a:rPr lang="en-US" sz="2000" b="1">
                <a:solidFill>
                  <a:schemeClr val="tx2"/>
                </a:solidFill>
                <a:latin typeface="Calibri"/>
                <a:ea typeface="Calibri"/>
                <a:cs typeface="Calibri"/>
              </a:rPr>
              <a:t>While the system is copying files, this screen highlights the benefits of Ubuntu, emphasizing that it is fast, free, and packed with new features. These features are designed to meet the needs of developers, creators, gamers, and system administrators. A progress bar at the bottom indicates the installation process, and the crown illustration reflects Ubuntu's unique branding. No action is required at this stage; we simply wait for the file copying to finish.​</a:t>
            </a:r>
          </a:p>
        </p:txBody>
      </p:sp>
    </p:spTree>
    <p:extLst>
      <p:ext uri="{BB962C8B-B14F-4D97-AF65-F5344CB8AC3E}">
        <p14:creationId xmlns:p14="http://schemas.microsoft.com/office/powerpoint/2010/main" val="1160166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86BD7FB-4833-A455-0FF3-B1E1091E6B54}"/>
              </a:ext>
            </a:extLst>
          </p:cNvPr>
          <p:cNvSpPr txBox="1"/>
          <p:nvPr/>
        </p:nvSpPr>
        <p:spPr>
          <a:xfrm>
            <a:off x="1210" y="2013272"/>
            <a:ext cx="4257278" cy="32762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Wingdings"/>
              <a:buChar char="v"/>
            </a:pPr>
            <a:r>
              <a:rPr lang="en-US" sz="2000" b="1">
                <a:solidFill>
                  <a:schemeClr val="tx2"/>
                </a:solidFill>
                <a:latin typeface="Calibri"/>
                <a:ea typeface="Calibri"/>
                <a:cs typeface="Calibri"/>
              </a:rPr>
              <a:t>This screen offers helpful support links, including official documentation and 'Ask Ubuntu' for community help. While these options are displayed, the system continues installing in the background.</a:t>
            </a:r>
          </a:p>
        </p:txBody>
      </p:sp>
      <p:pic>
        <p:nvPicPr>
          <p:cNvPr id="8" name="Picture 7" descr="A screenshot of a computer&#10;&#10;Description automatically generated">
            <a:extLst>
              <a:ext uri="{FF2B5EF4-FFF2-40B4-BE49-F238E27FC236}">
                <a16:creationId xmlns:a16="http://schemas.microsoft.com/office/drawing/2014/main" id="{96253AAE-D8A0-CF1E-FE7D-3C53738E5D8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98050" y="2009036"/>
            <a:ext cx="6861031" cy="43325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50686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F1B132-A561-7759-D17B-2F05AC910A14}"/>
              </a:ext>
            </a:extLst>
          </p:cNvPr>
          <p:cNvSpPr txBox="1"/>
          <p:nvPr/>
        </p:nvSpPr>
        <p:spPr>
          <a:xfrm>
            <a:off x="378941" y="275968"/>
            <a:ext cx="9868929"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chemeClr val="accent3">
                    <a:lumMod val="60000"/>
                    <a:lumOff val="40000"/>
                  </a:schemeClr>
                </a:solidFill>
                <a:latin typeface="-apple-system"/>
              </a:rPr>
              <a:t>Eng. Sherif Mohamed</a:t>
            </a:r>
            <a:br>
              <a:rPr lang="en-US" sz="1600"/>
            </a:br>
            <a:r>
              <a:rPr lang="en-US" sz="1600">
                <a:latin typeface="-apple-system"/>
              </a:rPr>
              <a:t>He downloaded versions of both Windows and Linux, taking screenshots of each step of the installation process. He ensured accuracy and did not skip any steps, meticulously saving all details. Additionally, he provided an explanation of the details specific to the Windows installation.</a:t>
            </a:r>
            <a:endParaRPr lang="en-US" sz="1600"/>
          </a:p>
        </p:txBody>
      </p:sp>
      <p:sp>
        <p:nvSpPr>
          <p:cNvPr id="4" name="TextBox 3">
            <a:extLst>
              <a:ext uri="{FF2B5EF4-FFF2-40B4-BE49-F238E27FC236}">
                <a16:creationId xmlns:a16="http://schemas.microsoft.com/office/drawing/2014/main" id="{AD8FCDBA-D12B-816F-3DC4-BD3E631025B3}"/>
              </a:ext>
            </a:extLst>
          </p:cNvPr>
          <p:cNvSpPr txBox="1"/>
          <p:nvPr/>
        </p:nvSpPr>
        <p:spPr>
          <a:xfrm>
            <a:off x="378941" y="1460158"/>
            <a:ext cx="986892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accent2"/>
                </a:solidFill>
                <a:latin typeface="-apple-system"/>
              </a:rPr>
              <a:t>Eng. Belel Mohamed</a:t>
            </a:r>
            <a:br>
              <a:rPr lang="en-US"/>
            </a:br>
            <a:r>
              <a:rPr lang="en-US">
                <a:latin typeface="-apple-system"/>
              </a:rPr>
              <a:t>He provided a comprehensive explanation of all the details and screenshots for the Linux version, ensuring thorough documentation of each step. Additionally, he compiled all the images into a single file.</a:t>
            </a:r>
            <a:endParaRPr lang="en-US"/>
          </a:p>
        </p:txBody>
      </p:sp>
      <p:sp>
        <p:nvSpPr>
          <p:cNvPr id="5" name="TextBox 4">
            <a:extLst>
              <a:ext uri="{FF2B5EF4-FFF2-40B4-BE49-F238E27FC236}">
                <a16:creationId xmlns:a16="http://schemas.microsoft.com/office/drawing/2014/main" id="{8641F4DA-7524-8A54-B756-18F5C92A20C6}"/>
              </a:ext>
            </a:extLst>
          </p:cNvPr>
          <p:cNvSpPr txBox="1"/>
          <p:nvPr/>
        </p:nvSpPr>
        <p:spPr>
          <a:xfrm>
            <a:off x="378942" y="2747318"/>
            <a:ext cx="1032201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accent6">
                    <a:lumMod val="40000"/>
                    <a:lumOff val="60000"/>
                  </a:schemeClr>
                </a:solidFill>
                <a:latin typeface="-apple-system"/>
              </a:rPr>
              <a:t>Eng. Marwa Saad</a:t>
            </a:r>
            <a:br>
              <a:rPr lang="en-US"/>
            </a:br>
            <a:r>
              <a:rPr lang="en-US">
                <a:latin typeface="-apple-system"/>
              </a:rPr>
              <a:t>She downloaded Linux version and took screenshots for all steps and created a new user on Linux and took screenshots of each step of the process, including explanations for each step.</a:t>
            </a:r>
            <a:endParaRPr lang="en-US"/>
          </a:p>
        </p:txBody>
      </p:sp>
      <p:sp>
        <p:nvSpPr>
          <p:cNvPr id="6" name="TextBox 5">
            <a:extLst>
              <a:ext uri="{FF2B5EF4-FFF2-40B4-BE49-F238E27FC236}">
                <a16:creationId xmlns:a16="http://schemas.microsoft.com/office/drawing/2014/main" id="{A622AD71-E1D9-4861-0539-30403763CEBD}"/>
              </a:ext>
            </a:extLst>
          </p:cNvPr>
          <p:cNvSpPr txBox="1"/>
          <p:nvPr/>
        </p:nvSpPr>
        <p:spPr>
          <a:xfrm>
            <a:off x="378941" y="3818237"/>
            <a:ext cx="10013091" cy="9336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70C0"/>
                </a:solidFill>
                <a:latin typeface="-apple-system"/>
              </a:rPr>
              <a:t>Eng. Mostafa </a:t>
            </a:r>
            <a:r>
              <a:rPr lang="en-US" b="1" err="1">
                <a:solidFill>
                  <a:srgbClr val="0070C0"/>
                </a:solidFill>
                <a:latin typeface="-apple-system"/>
              </a:rPr>
              <a:t>Elshrief</a:t>
            </a:r>
            <a:br>
              <a:rPr lang="en-US"/>
            </a:br>
            <a:r>
              <a:rPr lang="en-US">
                <a:latin typeface="-apple-system"/>
              </a:rPr>
              <a:t>He created a new user on Linux and windows took screenshots of each step of the process, providing a detailed explanation for each step</a:t>
            </a:r>
            <a:endParaRPr lang="en-US"/>
          </a:p>
        </p:txBody>
      </p:sp>
      <p:sp>
        <p:nvSpPr>
          <p:cNvPr id="7" name="TextBox 6">
            <a:extLst>
              <a:ext uri="{FF2B5EF4-FFF2-40B4-BE49-F238E27FC236}">
                <a16:creationId xmlns:a16="http://schemas.microsoft.com/office/drawing/2014/main" id="{A3E665D8-3F12-81A2-7E1D-04A84E0D3FB4}"/>
              </a:ext>
            </a:extLst>
          </p:cNvPr>
          <p:cNvSpPr txBox="1"/>
          <p:nvPr/>
        </p:nvSpPr>
        <p:spPr>
          <a:xfrm>
            <a:off x="378941" y="5125995"/>
            <a:ext cx="1032201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0000"/>
                </a:solidFill>
                <a:latin typeface="-apple-system"/>
              </a:rPr>
              <a:t>Eng. Khedr Nabil</a:t>
            </a:r>
            <a:br>
              <a:rPr lang="en-US"/>
            </a:br>
            <a:r>
              <a:rPr lang="en-US">
                <a:latin typeface="-apple-system"/>
              </a:rPr>
              <a:t>He coordinated and documented the project by recording the steps and regularly following up with team members. He also conducted a final review with the assistance of the rest of the team.</a:t>
            </a:r>
            <a:endParaRPr lang="en-US"/>
          </a:p>
        </p:txBody>
      </p:sp>
    </p:spTree>
    <p:extLst>
      <p:ext uri="{BB962C8B-B14F-4D97-AF65-F5344CB8AC3E}">
        <p14:creationId xmlns:p14="http://schemas.microsoft.com/office/powerpoint/2010/main" val="18941496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FFE8CF10-DAA7-61F2-8F13-66F96C92F45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48125" y="1444504"/>
            <a:ext cx="6859209" cy="4284810"/>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35BFF2BB-E733-71AB-E5A3-F60846428902}"/>
              </a:ext>
            </a:extLst>
          </p:cNvPr>
          <p:cNvSpPr txBox="1"/>
          <p:nvPr/>
        </p:nvSpPr>
        <p:spPr>
          <a:xfrm>
            <a:off x="0" y="1458003"/>
            <a:ext cx="4671332" cy="37379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Wingdings"/>
              <a:buChar char="v"/>
            </a:pPr>
            <a:r>
              <a:rPr lang="en-US" sz="2000" b="1">
                <a:solidFill>
                  <a:schemeClr val="tx2"/>
                </a:solidFill>
                <a:latin typeface="Calibri"/>
                <a:ea typeface="Calibri"/>
                <a:cs typeface="Calibri"/>
              </a:rPr>
              <a:t>This screen displays the final screen of the Ubuntu installation. The system is now ready for use, and we have the option to either restart the system to complete the installation or continue testing in the current session. We will click on 'Restart Now' to finalize the installation.</a:t>
            </a:r>
          </a:p>
        </p:txBody>
      </p:sp>
    </p:spTree>
    <p:extLst>
      <p:ext uri="{BB962C8B-B14F-4D97-AF65-F5344CB8AC3E}">
        <p14:creationId xmlns:p14="http://schemas.microsoft.com/office/powerpoint/2010/main" val="1070621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836EA992-67BA-86EB-E2EF-FE441C11F3C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39213" y="1712973"/>
            <a:ext cx="6861207" cy="4286707"/>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DCA9FD77-9CC9-F545-2A57-E110F8FA6161}"/>
              </a:ext>
            </a:extLst>
          </p:cNvPr>
          <p:cNvSpPr txBox="1"/>
          <p:nvPr/>
        </p:nvSpPr>
        <p:spPr>
          <a:xfrm>
            <a:off x="0" y="2253446"/>
            <a:ext cx="4893089" cy="23529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Wingdings"/>
              <a:buChar char="v"/>
            </a:pPr>
            <a:r>
              <a:rPr lang="en-US" sz="2000" b="1">
                <a:latin typeface="Calibri"/>
                <a:ea typeface="Calibri"/>
                <a:cs typeface="Calibri"/>
              </a:rPr>
              <a:t>This screenshot displays the login screen that appears after completing the installation of Ubuntu. At this point, we need to enter our password to access your new system</a:t>
            </a:r>
            <a:endParaRPr lang="en-US" sz="2000">
              <a:latin typeface="Calibri"/>
              <a:ea typeface="Calibri" panose="020F0502020204030204"/>
              <a:cs typeface="Calibri" panose="020F0502020204030204"/>
            </a:endParaRPr>
          </a:p>
        </p:txBody>
      </p:sp>
    </p:spTree>
    <p:extLst>
      <p:ext uri="{BB962C8B-B14F-4D97-AF65-F5344CB8AC3E}">
        <p14:creationId xmlns:p14="http://schemas.microsoft.com/office/powerpoint/2010/main" val="3945065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ount Fuji with snow on top&#10;&#10;Description automatically generated">
            <a:extLst>
              <a:ext uri="{FF2B5EF4-FFF2-40B4-BE49-F238E27FC236}">
                <a16:creationId xmlns:a16="http://schemas.microsoft.com/office/drawing/2014/main" id="{20DB026F-09C2-0855-FA36-0A45430BC1A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56039" y="2025382"/>
            <a:ext cx="6856949" cy="4296886"/>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30E4DB4C-95AE-9AF9-DFCB-46F06E5B4D1A}"/>
              </a:ext>
            </a:extLst>
          </p:cNvPr>
          <p:cNvSpPr txBox="1"/>
          <p:nvPr/>
        </p:nvSpPr>
        <p:spPr>
          <a:xfrm>
            <a:off x="172870" y="2472026"/>
            <a:ext cx="4360172" cy="28146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Wingdings"/>
              <a:buChar char="v"/>
            </a:pPr>
            <a:r>
              <a:rPr lang="en-US" sz="2000" b="1">
                <a:latin typeface="Calibri"/>
                <a:ea typeface="Calibri"/>
                <a:cs typeface="Calibri"/>
              </a:rPr>
              <a:t>This is the final step in the Ubuntu installation process, confirming that the system has been successfully installed. You are now ready to explore and use your new Ubuntu desktop.</a:t>
            </a:r>
          </a:p>
        </p:txBody>
      </p:sp>
    </p:spTree>
    <p:extLst>
      <p:ext uri="{BB962C8B-B14F-4D97-AF65-F5344CB8AC3E}">
        <p14:creationId xmlns:p14="http://schemas.microsoft.com/office/powerpoint/2010/main" val="35015966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4DF8D25-8591-2B65-6D78-401727B25119}"/>
              </a:ext>
            </a:extLst>
          </p:cNvPr>
          <p:cNvSpPr txBox="1"/>
          <p:nvPr/>
        </p:nvSpPr>
        <p:spPr>
          <a:xfrm>
            <a:off x="4949504" y="1706105"/>
            <a:ext cx="5868087" cy="3329581"/>
          </a:xfrm>
          <a:prstGeom prst="rect">
            <a:avLst/>
          </a:prstGeom>
        </p:spPr>
        <p:txBody>
          <a:bodyPr vert="horz" lIns="91440" tIns="45720" rIns="91440" bIns="45720" rtlCol="0" anchor="b">
            <a:normAutofit fontScale="92500"/>
          </a:bodyPr>
          <a:lstStyle/>
          <a:p>
            <a:pPr>
              <a:lnSpc>
                <a:spcPct val="170000"/>
              </a:lnSpc>
              <a:spcBef>
                <a:spcPct val="0"/>
              </a:spcBef>
              <a:spcAft>
                <a:spcPts val="600"/>
              </a:spcAft>
            </a:pPr>
            <a:r>
              <a:rPr lang="en-US" sz="2900" b="1">
                <a:solidFill>
                  <a:srgbClr val="EBEBEB"/>
                </a:solidFill>
                <a:latin typeface="Calibri"/>
                <a:ea typeface="Calibri"/>
                <a:cs typeface="Calibri"/>
              </a:rPr>
              <a:t>Tip</a:t>
            </a:r>
            <a:endParaRPr lang="en-US" b="1"/>
          </a:p>
          <a:p>
            <a:pPr>
              <a:lnSpc>
                <a:spcPct val="170000"/>
              </a:lnSpc>
              <a:spcBef>
                <a:spcPct val="0"/>
              </a:spcBef>
              <a:spcAft>
                <a:spcPts val="600"/>
              </a:spcAft>
            </a:pPr>
            <a:r>
              <a:rPr lang="en-US" sz="2900" b="1">
                <a:solidFill>
                  <a:srgbClr val="EBEBEB"/>
                </a:solidFill>
                <a:latin typeface="Calibri"/>
                <a:ea typeface="Calibri"/>
                <a:cs typeface="Calibri"/>
              </a:rPr>
              <a:t>If you use virtual machine then installed image ( operating system) , happen hang and freezing . don’t worry</a:t>
            </a:r>
          </a:p>
          <a:p>
            <a:pPr>
              <a:lnSpc>
                <a:spcPct val="170000"/>
              </a:lnSpc>
              <a:spcBef>
                <a:spcPct val="0"/>
              </a:spcBef>
              <a:spcAft>
                <a:spcPts val="600"/>
              </a:spcAft>
            </a:pPr>
            <a:endParaRPr lang="en-US" sz="2900" b="1">
              <a:solidFill>
                <a:srgbClr val="EBEBEB"/>
              </a:solidFill>
              <a:latin typeface="Calibri"/>
              <a:ea typeface="Calibri"/>
              <a:cs typeface="Calibri"/>
            </a:endParaRPr>
          </a:p>
        </p:txBody>
      </p:sp>
      <p:pic>
        <p:nvPicPr>
          <p:cNvPr id="7" name="Picture 6">
            <a:extLst>
              <a:ext uri="{FF2B5EF4-FFF2-40B4-BE49-F238E27FC236}">
                <a16:creationId xmlns:a16="http://schemas.microsoft.com/office/drawing/2014/main" id="{E4A93613-8055-1905-9D77-8A4A621FE7E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 y="1"/>
            <a:ext cx="4480787" cy="3428997"/>
          </a:xfrm>
          <a:custGeom>
            <a:avLst/>
            <a:gdLst/>
            <a:ahLst/>
            <a:cxnLst/>
            <a:rect l="l" t="t" r="r" b="b"/>
            <a:pathLst>
              <a:path w="4480787" h="3428997">
                <a:moveTo>
                  <a:pt x="0" y="0"/>
                </a:moveTo>
                <a:lnTo>
                  <a:pt x="3137249" y="0"/>
                </a:ln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28997"/>
                </a:lnTo>
                <a:lnTo>
                  <a:pt x="0" y="3428997"/>
                </a:lnTo>
                <a:close/>
              </a:path>
            </a:pathLst>
          </a:custGeom>
        </p:spPr>
      </p:pic>
      <p:pic>
        <p:nvPicPr>
          <p:cNvPr id="8" name="Picture 7">
            <a:extLst>
              <a:ext uri="{FF2B5EF4-FFF2-40B4-BE49-F238E27FC236}">
                <a16:creationId xmlns:a16="http://schemas.microsoft.com/office/drawing/2014/main" id="{487E4AA4-59A6-0262-B3AE-D765B7E597D7}"/>
              </a:ext>
            </a:extLst>
          </p:cNvPr>
          <p:cNvPicPr>
            <a:picLocks noChangeAspect="1"/>
          </p:cNvPicPr>
          <p:nvPr/>
        </p:nvPicPr>
        <p:blipFill>
          <a:blip r:embed="rId4" cstate="email">
            <a:extLst>
              <a:ext uri="{28A0092B-C50C-407E-A947-70E740481C1C}">
                <a14:useLocalDpi xmlns:a14="http://schemas.microsoft.com/office/drawing/2010/main"/>
              </a:ext>
            </a:extLst>
          </a:blip>
          <a:srcRect b="-1"/>
          <a:stretch/>
        </p:blipFill>
        <p:spPr>
          <a:xfrm>
            <a:off x="-1" y="3428999"/>
            <a:ext cx="4481964" cy="3429003"/>
          </a:xfrm>
          <a:custGeom>
            <a:avLst/>
            <a:gdLst/>
            <a:ahLst/>
            <a:cxnLst/>
            <a:rect l="l" t="t" r="r" b="b"/>
            <a:pathLst>
              <a:path w="4481964" h="3429003">
                <a:moveTo>
                  <a:pt x="0" y="0"/>
                </a:moveTo>
                <a:lnTo>
                  <a:pt x="4229830" y="0"/>
                </a:lnTo>
                <a:lnTo>
                  <a:pt x="4229830" y="56238"/>
                </a:lnTo>
                <a:lnTo>
                  <a:pt x="4231847" y="196141"/>
                </a:lnTo>
                <a:lnTo>
                  <a:pt x="4234872" y="333301"/>
                </a:lnTo>
                <a:lnTo>
                  <a:pt x="4237730" y="469090"/>
                </a:lnTo>
                <a:lnTo>
                  <a:pt x="4240924" y="602135"/>
                </a:lnTo>
                <a:lnTo>
                  <a:pt x="4245798" y="734494"/>
                </a:lnTo>
                <a:lnTo>
                  <a:pt x="4251009" y="864796"/>
                </a:lnTo>
                <a:lnTo>
                  <a:pt x="4255715" y="992355"/>
                </a:lnTo>
                <a:lnTo>
                  <a:pt x="4268995" y="1241301"/>
                </a:lnTo>
                <a:lnTo>
                  <a:pt x="4283114" y="1479959"/>
                </a:lnTo>
                <a:lnTo>
                  <a:pt x="4297906" y="1709016"/>
                </a:lnTo>
                <a:lnTo>
                  <a:pt x="4314211" y="1925729"/>
                </a:lnTo>
                <a:lnTo>
                  <a:pt x="4331188" y="2132841"/>
                </a:lnTo>
                <a:lnTo>
                  <a:pt x="4349509" y="2324865"/>
                </a:lnTo>
                <a:lnTo>
                  <a:pt x="4367495" y="2505230"/>
                </a:lnTo>
                <a:lnTo>
                  <a:pt x="4385480" y="2671194"/>
                </a:lnTo>
                <a:lnTo>
                  <a:pt x="4402457" y="2823441"/>
                </a:lnTo>
                <a:lnTo>
                  <a:pt x="4418594" y="2958544"/>
                </a:lnTo>
                <a:lnTo>
                  <a:pt x="4433890" y="3080616"/>
                </a:lnTo>
                <a:lnTo>
                  <a:pt x="4446665" y="3183486"/>
                </a:lnTo>
                <a:lnTo>
                  <a:pt x="4458767" y="3269897"/>
                </a:lnTo>
                <a:lnTo>
                  <a:pt x="4476081" y="3388541"/>
                </a:lnTo>
                <a:lnTo>
                  <a:pt x="4481964" y="3429003"/>
                </a:lnTo>
                <a:lnTo>
                  <a:pt x="3577807" y="3429003"/>
                </a:lnTo>
                <a:lnTo>
                  <a:pt x="0" y="3429003"/>
                </a:lnTo>
                <a:close/>
              </a:path>
            </a:pathLst>
          </a:custGeom>
        </p:spPr>
      </p:pic>
    </p:spTree>
    <p:extLst>
      <p:ext uri="{BB962C8B-B14F-4D97-AF65-F5344CB8AC3E}">
        <p14:creationId xmlns:p14="http://schemas.microsoft.com/office/powerpoint/2010/main" val="23587627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31BBD2-52C5-D8EF-CDAB-E4E77DF18EB8}"/>
              </a:ext>
            </a:extLst>
          </p:cNvPr>
          <p:cNvSpPr txBox="1"/>
          <p:nvPr/>
        </p:nvSpPr>
        <p:spPr>
          <a:xfrm>
            <a:off x="447802" y="530515"/>
            <a:ext cx="9652805" cy="965649"/>
          </a:xfrm>
          <a:prstGeom prst="rect">
            <a:avLst/>
          </a:prstGeom>
          <a:noFill/>
        </p:spPr>
        <p:txBody>
          <a:bodyPr wrap="square" lIns="91440" tIns="45720" rIns="91440" bIns="45720" rtlCol="0" anchor="t">
            <a:spAutoFit/>
          </a:bodyPr>
          <a:lstStyle/>
          <a:p>
            <a:pPr>
              <a:lnSpc>
                <a:spcPct val="150000"/>
              </a:lnSpc>
            </a:pPr>
            <a:r>
              <a:rPr lang="en-US" sz="2000" b="1">
                <a:solidFill>
                  <a:schemeClr val="tx2"/>
                </a:solidFill>
                <a:latin typeface="Calibri"/>
                <a:ea typeface="Calibri"/>
                <a:cs typeface="Calibri"/>
              </a:rPr>
              <a:t>Right click your image setting then display change value video memory related graphic and ok  Start your operating system successfully</a:t>
            </a:r>
            <a:endParaRPr lang="en-US">
              <a:solidFill>
                <a:schemeClr val="tx2"/>
              </a:solidFill>
            </a:endParaRPr>
          </a:p>
        </p:txBody>
      </p:sp>
      <p:pic>
        <p:nvPicPr>
          <p:cNvPr id="3" name="Picture 2">
            <a:extLst>
              <a:ext uri="{FF2B5EF4-FFF2-40B4-BE49-F238E27FC236}">
                <a16:creationId xmlns:a16="http://schemas.microsoft.com/office/drawing/2014/main" id="{02547811-7EEE-06BB-BC30-52BDA44D517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28799" y="2180781"/>
            <a:ext cx="4204620" cy="4550759"/>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C1CE5A9C-31F3-A5E5-83A7-9A6328282AD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0" y="2196023"/>
            <a:ext cx="4374754" cy="45355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973881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752442B-C1E6-6850-D1E2-785A703EA500}"/>
              </a:ext>
            </a:extLst>
          </p:cNvPr>
          <p:cNvSpPr txBox="1"/>
          <p:nvPr/>
        </p:nvSpPr>
        <p:spPr>
          <a:xfrm>
            <a:off x="2427261" y="3200400"/>
            <a:ext cx="732578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solidFill>
                  <a:srgbClr val="EBEBEB"/>
                </a:solidFill>
              </a:rPr>
              <a:t>user account management in Linux</a:t>
            </a:r>
            <a:endParaRPr lang="en-US" sz="3200" b="1"/>
          </a:p>
        </p:txBody>
      </p:sp>
    </p:spTree>
    <p:extLst>
      <p:ext uri="{BB962C8B-B14F-4D97-AF65-F5344CB8AC3E}">
        <p14:creationId xmlns:p14="http://schemas.microsoft.com/office/powerpoint/2010/main" val="27985965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4E7A6060-A7F3-B13E-C1EC-6F91943C839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53472" y="2352703"/>
            <a:ext cx="5841926" cy="3865988"/>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933D73DA-3ED6-F80A-D8F1-67988CC03A8D}"/>
              </a:ext>
            </a:extLst>
          </p:cNvPr>
          <p:cNvSpPr txBox="1"/>
          <p:nvPr/>
        </p:nvSpPr>
        <p:spPr>
          <a:xfrm>
            <a:off x="-1301" y="473590"/>
            <a:ext cx="9295029" cy="18912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Wingdings"/>
              <a:buChar char="§"/>
            </a:pPr>
            <a:r>
              <a:rPr lang="en-US" sz="2000" b="1">
                <a:latin typeface="Calibri"/>
                <a:ea typeface="Calibri"/>
                <a:cs typeface="Calibri"/>
              </a:rPr>
              <a:t>Open the Settings application from the application menu or system tray.</a:t>
            </a:r>
            <a:endParaRPr lang="en-US"/>
          </a:p>
          <a:p>
            <a:pPr marL="342900" indent="-342900">
              <a:lnSpc>
                <a:spcPct val="150000"/>
              </a:lnSpc>
              <a:buFont typeface="Wingdings"/>
              <a:buChar char="§"/>
            </a:pPr>
            <a:r>
              <a:rPr lang="en-US" sz="2000" b="1">
                <a:latin typeface="Calibri"/>
                <a:ea typeface="Calibri"/>
                <a:cs typeface="Calibri"/>
              </a:rPr>
              <a:t>In the Settings window, scroll down the left-hand menu and find the Users section.</a:t>
            </a:r>
          </a:p>
          <a:p>
            <a:pPr marL="342900" indent="-342900">
              <a:lnSpc>
                <a:spcPct val="150000"/>
              </a:lnSpc>
              <a:buFont typeface="Wingdings,Sans-Serif"/>
              <a:buChar char="§"/>
            </a:pPr>
            <a:r>
              <a:rPr lang="en-US" sz="2000" b="1">
                <a:latin typeface="Calibri"/>
                <a:ea typeface="Calibri"/>
                <a:cs typeface="Calibri"/>
              </a:rPr>
              <a:t>Click on it to open the user management settings.</a:t>
            </a:r>
            <a:endParaRPr lang="en-US" sz="2000">
              <a:latin typeface="Calibri"/>
              <a:ea typeface="Calibri"/>
              <a:cs typeface="Calibri"/>
            </a:endParaRPr>
          </a:p>
          <a:p>
            <a:pPr marL="342900" indent="-342900">
              <a:lnSpc>
                <a:spcPct val="150000"/>
              </a:lnSpc>
              <a:buFont typeface="Wingdings"/>
              <a:buChar char="§"/>
            </a:pPr>
            <a:endParaRPr lang="en-US" sz="2000" b="1">
              <a:latin typeface="Calibri"/>
              <a:ea typeface="Calibri"/>
              <a:cs typeface="Calibri"/>
            </a:endParaRPr>
          </a:p>
        </p:txBody>
      </p:sp>
      <p:pic>
        <p:nvPicPr>
          <p:cNvPr id="7" name="Picture 6" descr="A screenshot of a computer&#10;&#10;Description automatically generated">
            <a:extLst>
              <a:ext uri="{FF2B5EF4-FFF2-40B4-BE49-F238E27FC236}">
                <a16:creationId xmlns:a16="http://schemas.microsoft.com/office/drawing/2014/main" id="{4C641671-2859-4393-8285-34B3D52944C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13" y="2348517"/>
            <a:ext cx="6238875" cy="38712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660851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F7E2921-B576-D069-27C5-833B7DA4D5A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6844" y="3290813"/>
            <a:ext cx="5185047" cy="3254829"/>
          </a:xfrm>
          <a:prstGeom prst="rect">
            <a:avLst/>
          </a:prstGeom>
          <a:ln>
            <a:noFill/>
          </a:ln>
          <a:effectLst>
            <a:outerShdw blurRad="292100" dist="139700" dir="2700000" algn="tl" rotWithShape="0">
              <a:srgbClr val="333333">
                <a:alpha val="65000"/>
              </a:srgbClr>
            </a:outerShdw>
          </a:effectLst>
        </p:spPr>
      </p:pic>
      <p:pic>
        <p:nvPicPr>
          <p:cNvPr id="4" name="Picture 3" descr="A screenshot of a computer&#10;&#10;Description automatically generated">
            <a:extLst>
              <a:ext uri="{FF2B5EF4-FFF2-40B4-BE49-F238E27FC236}">
                <a16:creationId xmlns:a16="http://schemas.microsoft.com/office/drawing/2014/main" id="{21FA3FB9-149A-3681-3F70-E48D08B524A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45679" y="3288165"/>
            <a:ext cx="5393872" cy="3253469"/>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4D62582D-E385-242B-818C-C8E0A1A4ABEB}"/>
              </a:ext>
            </a:extLst>
          </p:cNvPr>
          <p:cNvSpPr txBox="1"/>
          <p:nvPr/>
        </p:nvSpPr>
        <p:spPr>
          <a:xfrm>
            <a:off x="314386" y="765690"/>
            <a:ext cx="8431428" cy="27684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Wingdings"/>
              <a:buChar char="§"/>
            </a:pPr>
            <a:r>
              <a:rPr lang="en-US" sz="2000" b="1">
                <a:latin typeface="Calibri"/>
                <a:ea typeface="Calibri"/>
                <a:cs typeface="Calibri"/>
              </a:rPr>
              <a:t>Click the Unlock button (usually in the top right corner) and enter your password to gain access, You may need administrative privileges to add or modify users.</a:t>
            </a:r>
            <a:endParaRPr lang="en-US">
              <a:latin typeface="Century Gothic"/>
              <a:ea typeface="Calibri"/>
              <a:cs typeface="Calibri"/>
            </a:endParaRPr>
          </a:p>
          <a:p>
            <a:pPr marL="342900" indent="-342900">
              <a:lnSpc>
                <a:spcPct val="150000"/>
              </a:lnSpc>
              <a:buFont typeface="Wingdings"/>
              <a:buChar char="§"/>
            </a:pPr>
            <a:endParaRPr lang="en-US">
              <a:latin typeface="Century Gothic"/>
              <a:ea typeface="Calibri"/>
              <a:cs typeface="Calibri"/>
            </a:endParaRPr>
          </a:p>
          <a:p>
            <a:pPr marL="342900" indent="-342900">
              <a:lnSpc>
                <a:spcPct val="150000"/>
              </a:lnSpc>
              <a:buFont typeface="Wingdings"/>
              <a:buChar char="§"/>
            </a:pPr>
            <a:endParaRPr lang="en-US" sz="2000" b="1">
              <a:latin typeface="Calibri"/>
              <a:ea typeface="Calibri"/>
              <a:cs typeface="Calibri"/>
            </a:endParaRPr>
          </a:p>
          <a:p>
            <a:pPr marL="342900" indent="-342900">
              <a:lnSpc>
                <a:spcPct val="150000"/>
              </a:lnSpc>
              <a:buFont typeface="Wingdings"/>
              <a:buChar char="§"/>
            </a:pPr>
            <a:endParaRPr lang="en-US" sz="2000" b="1">
              <a:latin typeface="Calibri"/>
              <a:ea typeface="Calibri"/>
              <a:cs typeface="Calibri"/>
            </a:endParaRPr>
          </a:p>
        </p:txBody>
      </p:sp>
    </p:spTree>
    <p:extLst>
      <p:ext uri="{BB962C8B-B14F-4D97-AF65-F5344CB8AC3E}">
        <p14:creationId xmlns:p14="http://schemas.microsoft.com/office/powerpoint/2010/main" val="27855005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A723B022-E8DF-0466-4AC0-6BE366B7CD4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3544" y="3426657"/>
            <a:ext cx="5211234" cy="3116792"/>
          </a:xfrm>
          <a:prstGeom prst="rect">
            <a:avLst/>
          </a:prstGeom>
          <a:ln>
            <a:noFill/>
          </a:ln>
          <a:effectLst>
            <a:outerShdw blurRad="292100" dist="139700" dir="2700000" algn="tl" rotWithShape="0">
              <a:srgbClr val="333333">
                <a:alpha val="65000"/>
              </a:srgbClr>
            </a:outerShdw>
          </a:effectLst>
        </p:spPr>
      </p:pic>
      <p:pic>
        <p:nvPicPr>
          <p:cNvPr id="3" name="Picture 2" descr="A screenshot of a computer&#10;&#10;Description automatically generated">
            <a:extLst>
              <a:ext uri="{FF2B5EF4-FFF2-40B4-BE49-F238E27FC236}">
                <a16:creationId xmlns:a16="http://schemas.microsoft.com/office/drawing/2014/main" id="{B45F858A-1B04-C469-15DF-C0B05DD376C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84010" y="3426656"/>
            <a:ext cx="5221816" cy="3116792"/>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D0C7BBA2-634E-898A-5F31-7B20D9136680}"/>
              </a:ext>
            </a:extLst>
          </p:cNvPr>
          <p:cNvSpPr txBox="1"/>
          <p:nvPr/>
        </p:nvSpPr>
        <p:spPr>
          <a:xfrm>
            <a:off x="187434" y="292538"/>
            <a:ext cx="9837683" cy="32778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buFont typeface=""/>
              <a:buChar char="•"/>
            </a:pPr>
            <a:r>
              <a:rPr lang="en-US">
                <a:latin typeface="Calibri"/>
                <a:ea typeface="Calibri"/>
                <a:cs typeface="Calibri"/>
              </a:rPr>
              <a:t>Click the Add User button to add a new user.</a:t>
            </a:r>
            <a:endParaRPr lang="en-US"/>
          </a:p>
          <a:p>
            <a:pPr>
              <a:lnSpc>
                <a:spcPct val="150000"/>
              </a:lnSpc>
            </a:pPr>
            <a:r>
              <a:rPr lang="en-US">
                <a:latin typeface="Calibri"/>
                <a:ea typeface="Calibri"/>
                <a:cs typeface="Calibri"/>
              </a:rPr>
              <a:t>A form will pop up asking for user details. Enter the full name and username, then choose whether the account will be a standard user or an administrator. Next, set the password. You can either choose to let the user set their password upon first login, or manually create a password. Select the appropriate option and enter the password if needed. To finish creating the user, click Add to finalize the new user account.</a:t>
            </a:r>
            <a:endParaRPr lang="en-US"/>
          </a:p>
          <a:p>
            <a:pPr algn="ctr">
              <a:lnSpc>
                <a:spcPct val="150000"/>
              </a:lnSpc>
              <a:buFont typeface=""/>
              <a:buChar char="•"/>
            </a:pPr>
            <a:endParaRPr lang="en-US">
              <a:latin typeface="Calibri"/>
              <a:ea typeface="Calibri"/>
              <a:cs typeface="Calibri"/>
            </a:endParaRPr>
          </a:p>
          <a:p>
            <a:pPr algn="ctr"/>
            <a:endParaRPr lang="en-US">
              <a:latin typeface="Calibri"/>
              <a:ea typeface="Calibri"/>
              <a:cs typeface="Calibri"/>
            </a:endParaRPr>
          </a:p>
        </p:txBody>
      </p:sp>
    </p:spTree>
    <p:extLst>
      <p:ext uri="{BB962C8B-B14F-4D97-AF65-F5344CB8AC3E}">
        <p14:creationId xmlns:p14="http://schemas.microsoft.com/office/powerpoint/2010/main" val="4291390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636C24-C300-20B3-87C8-574C994997C5}"/>
              </a:ext>
            </a:extLst>
          </p:cNvPr>
          <p:cNvSpPr txBox="1"/>
          <p:nvPr/>
        </p:nvSpPr>
        <p:spPr>
          <a:xfrm>
            <a:off x="55142" y="645887"/>
            <a:ext cx="3166068" cy="5572946"/>
          </a:xfrm>
          <a:prstGeom prst="rect">
            <a:avLst/>
          </a:prstGeom>
          <a:noFill/>
          <a:ln w="28575">
            <a:solidFill>
              <a:schemeClr val="bg1">
                <a:lumMod val="5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3" name="Picture 2">
            <a:extLst>
              <a:ext uri="{FF2B5EF4-FFF2-40B4-BE49-F238E27FC236}">
                <a16:creationId xmlns:a16="http://schemas.microsoft.com/office/drawing/2014/main" id="{E69DAD1A-9AD1-392A-DAA0-6AB11D0728C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52408" y="837439"/>
            <a:ext cx="7887183" cy="5572227"/>
          </a:xfrm>
          <a:prstGeom prst="rect">
            <a:avLst/>
          </a:prstGeom>
        </p:spPr>
      </p:pic>
      <p:sp>
        <p:nvSpPr>
          <p:cNvPr id="5" name="TextBox 4">
            <a:extLst>
              <a:ext uri="{FF2B5EF4-FFF2-40B4-BE49-F238E27FC236}">
                <a16:creationId xmlns:a16="http://schemas.microsoft.com/office/drawing/2014/main" id="{AA722EDB-6BA6-9934-FC80-4B9A283D4E6E}"/>
              </a:ext>
            </a:extLst>
          </p:cNvPr>
          <p:cNvSpPr txBox="1"/>
          <p:nvPr/>
        </p:nvSpPr>
        <p:spPr>
          <a:xfrm>
            <a:off x="4221804" y="321013"/>
            <a:ext cx="3638145" cy="369332"/>
          </a:xfrm>
          <a:prstGeom prst="rect">
            <a:avLst/>
          </a:prstGeom>
          <a:noFill/>
        </p:spPr>
        <p:txBody>
          <a:bodyPr wrap="square" rtlCol="0">
            <a:spAutoFit/>
          </a:bodyPr>
          <a:lstStyle/>
          <a:p>
            <a:pPr algn="ctr"/>
            <a:r>
              <a:rPr lang="en-US" b="1">
                <a:solidFill>
                  <a:srgbClr val="FF0000"/>
                </a:solidFill>
              </a:rPr>
              <a:t>Remove user</a:t>
            </a:r>
          </a:p>
        </p:txBody>
      </p:sp>
    </p:spTree>
    <p:extLst>
      <p:ext uri="{BB962C8B-B14F-4D97-AF65-F5344CB8AC3E}">
        <p14:creationId xmlns:p14="http://schemas.microsoft.com/office/powerpoint/2010/main" val="3715514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9586" y="1173200"/>
            <a:ext cx="8114414" cy="4355731"/>
          </a:xfrm>
          <a:effectLst>
            <a:glow rad="139700">
              <a:schemeClr val="accent2">
                <a:satMod val="175000"/>
                <a:alpha val="40000"/>
              </a:schemeClr>
            </a:glow>
            <a:outerShdw blurRad="50800" dist="50800" dir="5400000" algn="ctr" rotWithShape="0">
              <a:srgbClr val="000000">
                <a:alpha val="99000"/>
              </a:srgbClr>
            </a:outerShdw>
            <a:reflection endPos="0" dist="50800" dir="5400000" sy="-100000" algn="bl" rotWithShape="0"/>
            <a:softEdge rad="127000"/>
          </a:effectLst>
          <a:scene3d>
            <a:camera prst="orthographicFront"/>
            <a:lightRig rig="threePt" dir="t"/>
          </a:scene3d>
          <a:sp3d>
            <a:bevelT w="101600" prst="riblet"/>
            <a:bevelB w="139700" h="139700" prst="divot"/>
          </a:sp3d>
        </p:spPr>
        <p:txBody>
          <a:bodyPr/>
          <a:lstStyle/>
          <a:p>
            <a:pPr algn="ctr"/>
            <a:r>
              <a:rPr lang="en-US" b="1">
                <a:solidFill>
                  <a:schemeClr val="bg1"/>
                </a:solidFill>
              </a:rPr>
              <a:t>Setup windows 10</a:t>
            </a:r>
            <a:r>
              <a:rPr lang="ar-EG" b="1">
                <a:solidFill>
                  <a:schemeClr val="bg1"/>
                </a:solidFill>
              </a:rPr>
              <a:t>    </a:t>
            </a:r>
            <a:endParaRPr lang="en-US" b="1">
              <a:solidFill>
                <a:schemeClr val="bg1"/>
              </a:solidFill>
            </a:endParaRPr>
          </a:p>
        </p:txBody>
      </p:sp>
    </p:spTree>
    <p:extLst>
      <p:ext uri="{BB962C8B-B14F-4D97-AF65-F5344CB8AC3E}">
        <p14:creationId xmlns:p14="http://schemas.microsoft.com/office/powerpoint/2010/main" val="1649541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825D7E-0F3F-8469-2A5C-083A0834880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96055" y="710311"/>
            <a:ext cx="8199995" cy="5126286"/>
          </a:xfrm>
          <a:prstGeom prst="rect">
            <a:avLst/>
          </a:prstGeom>
        </p:spPr>
      </p:pic>
      <p:sp>
        <p:nvSpPr>
          <p:cNvPr id="5" name="TextBox 4">
            <a:extLst>
              <a:ext uri="{FF2B5EF4-FFF2-40B4-BE49-F238E27FC236}">
                <a16:creationId xmlns:a16="http://schemas.microsoft.com/office/drawing/2014/main" id="{12EEDD86-CC69-0323-B29C-9898387EF112}"/>
              </a:ext>
            </a:extLst>
          </p:cNvPr>
          <p:cNvSpPr txBox="1"/>
          <p:nvPr/>
        </p:nvSpPr>
        <p:spPr>
          <a:xfrm>
            <a:off x="55142" y="645887"/>
            <a:ext cx="3166068" cy="1200329"/>
          </a:xfrm>
          <a:prstGeom prst="rect">
            <a:avLst/>
          </a:prstGeom>
          <a:noFill/>
          <a:ln w="28575">
            <a:solidFill>
              <a:schemeClr val="bg1">
                <a:lumMod val="5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rPr>
              <a:t>Click Remove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rPr>
              <a:t>Click on to delete files and settings related to user</a:t>
            </a:r>
          </a:p>
        </p:txBody>
      </p:sp>
    </p:spTree>
    <p:extLst>
      <p:ext uri="{BB962C8B-B14F-4D97-AF65-F5344CB8AC3E}">
        <p14:creationId xmlns:p14="http://schemas.microsoft.com/office/powerpoint/2010/main" val="2111061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2EEDD86-CC69-0323-B29C-9898387EF112}"/>
              </a:ext>
            </a:extLst>
          </p:cNvPr>
          <p:cNvSpPr txBox="1"/>
          <p:nvPr/>
        </p:nvSpPr>
        <p:spPr>
          <a:xfrm>
            <a:off x="125211" y="1171404"/>
            <a:ext cx="4322205" cy="4524315"/>
          </a:xfrm>
          <a:prstGeom prst="rect">
            <a:avLst/>
          </a:prstGeom>
          <a:noFill/>
          <a:ln w="28575">
            <a:solidFill>
              <a:schemeClr val="bg1">
                <a:lumMod val="5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entury Gothic" panose="020B0502020202020204"/>
                <a:ea typeface="+mn-ea"/>
                <a:cs typeface="+mn-cs"/>
              </a:rPr>
              <a:t>Go to privacy &amp; security to follow some steps, keep information and files security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entury Gothic" panose="020B0502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rPr>
              <a:t>Connectivity: It's all about keeping your system secure while you're connected.</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rPr>
              <a:t>File History &amp; Trash This likely includes settings for recovering deleted items and managing versions of your files.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rPr>
              <a:t>Diagnostics lets you control sends usage and performance data to Ubuntu. This helps the developers improve the operating system. </a:t>
            </a:r>
          </a:p>
        </p:txBody>
      </p:sp>
      <p:pic>
        <p:nvPicPr>
          <p:cNvPr id="3" name="Picture 2">
            <a:extLst>
              <a:ext uri="{FF2B5EF4-FFF2-40B4-BE49-F238E27FC236}">
                <a16:creationId xmlns:a16="http://schemas.microsoft.com/office/drawing/2014/main" id="{49DCB3CB-5A2A-3203-5D2F-234751E96CE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66641" y="1163771"/>
            <a:ext cx="7092999" cy="51387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08549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2EEDD86-CC69-0323-B29C-9898387EF112}"/>
              </a:ext>
            </a:extLst>
          </p:cNvPr>
          <p:cNvSpPr txBox="1"/>
          <p:nvPr/>
        </p:nvSpPr>
        <p:spPr>
          <a:xfrm>
            <a:off x="315405" y="694525"/>
            <a:ext cx="3166068" cy="3231654"/>
          </a:xfrm>
          <a:prstGeom prst="rect">
            <a:avLst/>
          </a:prstGeom>
          <a:noFill/>
          <a:ln w="28575">
            <a:solidFill>
              <a:schemeClr val="bg1">
                <a:lumMod val="5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Century Gothic" panose="020B0502020202020204"/>
                <a:ea typeface="+mn-ea"/>
                <a:cs typeface="+mn-cs"/>
              </a:rPr>
              <a:t>Click screen lock </a:t>
            </a:r>
          </a:p>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entury Gothic" panose="020B0502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entury Gothic" panose="020B0502020202020204"/>
                <a:ea typeface="+mn-ea"/>
                <a:cs typeface="+mn-cs"/>
              </a:rPr>
              <a:t>Blank screen delay specific time you are inactive then appear lockscreen to return enter again by password</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entury Gothic" panose="020B0502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entury Gothic" panose="020B0502020202020204"/>
                <a:ea typeface="+mn-ea"/>
                <a:cs typeface="+mn-cs"/>
              </a:rPr>
              <a:t>Button automatic on to this work</a:t>
            </a:r>
          </a:p>
        </p:txBody>
      </p:sp>
      <p:pic>
        <p:nvPicPr>
          <p:cNvPr id="2" name="Picture 1">
            <a:extLst>
              <a:ext uri="{FF2B5EF4-FFF2-40B4-BE49-F238E27FC236}">
                <a16:creationId xmlns:a16="http://schemas.microsoft.com/office/drawing/2014/main" id="{5A58F80C-276E-44C4-540E-07CAE315B39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00791" y="525385"/>
            <a:ext cx="7975804" cy="6059949"/>
          </a:xfrm>
          <a:prstGeom prst="rect">
            <a:avLst/>
          </a:prstGeom>
        </p:spPr>
      </p:pic>
    </p:spTree>
    <p:extLst>
      <p:ext uri="{BB962C8B-B14F-4D97-AF65-F5344CB8AC3E}">
        <p14:creationId xmlns:p14="http://schemas.microsoft.com/office/powerpoint/2010/main" val="38420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2EEDD86-CC69-0323-B29C-9898387EF112}"/>
              </a:ext>
            </a:extLst>
          </p:cNvPr>
          <p:cNvSpPr txBox="1"/>
          <p:nvPr/>
        </p:nvSpPr>
        <p:spPr>
          <a:xfrm>
            <a:off x="315405" y="694525"/>
            <a:ext cx="3166068" cy="1701684"/>
          </a:xfrm>
          <a:prstGeom prst="rect">
            <a:avLst/>
          </a:prstGeom>
          <a:noFill/>
          <a:ln w="28575">
            <a:solidFill>
              <a:schemeClr val="bg1">
                <a:lumMod val="5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rPr>
              <a:t>That’s may be help you but better closed button to don’t follow location and collection data</a:t>
            </a:r>
          </a:p>
        </p:txBody>
      </p:sp>
      <p:pic>
        <p:nvPicPr>
          <p:cNvPr id="3" name="Picture 2">
            <a:extLst>
              <a:ext uri="{FF2B5EF4-FFF2-40B4-BE49-F238E27FC236}">
                <a16:creationId xmlns:a16="http://schemas.microsoft.com/office/drawing/2014/main" id="{FEF09078-B02B-547E-8DB0-56855E96C62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80776" y="593387"/>
            <a:ext cx="8412550" cy="5466945"/>
          </a:xfrm>
          <a:prstGeom prst="rect">
            <a:avLst/>
          </a:prstGeom>
        </p:spPr>
      </p:pic>
    </p:spTree>
    <p:extLst>
      <p:ext uri="{BB962C8B-B14F-4D97-AF65-F5344CB8AC3E}">
        <p14:creationId xmlns:p14="http://schemas.microsoft.com/office/powerpoint/2010/main" val="1068557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5C5619-5498-A4BC-5DB4-29D4BB742467}"/>
              </a:ext>
            </a:extLst>
          </p:cNvPr>
          <p:cNvSpPr txBox="1"/>
          <p:nvPr/>
        </p:nvSpPr>
        <p:spPr>
          <a:xfrm>
            <a:off x="531780" y="149776"/>
            <a:ext cx="10034886" cy="4431341"/>
          </a:xfrm>
          <a:prstGeom prst="rect">
            <a:avLst/>
          </a:prstGeom>
          <a:noFill/>
          <a:ln w="28575">
            <a:solidFill>
              <a:schemeClr val="bg1">
                <a:lumMod val="5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defRPr/>
            </a:pPr>
            <a:r>
              <a:rPr lang="en-US" sz="1800">
                <a:solidFill>
                  <a:srgbClr val="FF0000"/>
                </a:solidFill>
                <a:effectLst/>
                <a:latin typeface="+mj-lt"/>
                <a:ea typeface="Calibri" panose="020F0502020204030204" pitchFamily="34" charset="0"/>
                <a:cs typeface="Arial" panose="020B0604020202020204" pitchFamily="34" charset="0"/>
              </a:rPr>
              <a:t>Ubuntu friendly user but One of the Linux distributions so you should learn basic bash and CLI</a:t>
            </a:r>
          </a:p>
          <a:p>
            <a:pPr marL="342900" indent="-342900">
              <a:lnSpc>
                <a:spcPct val="150000"/>
              </a:lnSpc>
              <a:buFont typeface="Courier New" panose="02070309020205020404" pitchFamily="49" charset="0"/>
              <a:buChar char="o"/>
              <a:defRPr/>
            </a:pPr>
            <a:r>
              <a:rPr kumimoji="0" lang="en-US" b="1" i="0" u="none" strike="noStrike" kern="1200" cap="none" spc="0" normalizeH="0" baseline="0" noProof="0">
                <a:ln>
                  <a:noFill/>
                </a:ln>
                <a:solidFill>
                  <a:schemeClr val="accent6">
                    <a:lumMod val="40000"/>
                    <a:lumOff val="60000"/>
                  </a:schemeClr>
                </a:solidFill>
                <a:effectLst/>
                <a:uLnTx/>
                <a:uFillTx/>
                <a:latin typeface="+mj-lt"/>
                <a:ea typeface="+mn-ea"/>
                <a:cs typeface="+mn-cs"/>
              </a:rPr>
              <a:t>Alt + ctrl + T  (to work terminal)</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a:ln>
                  <a:noFill/>
                </a:ln>
                <a:solidFill>
                  <a:srgbClr val="B01513">
                    <a:lumMod val="60000"/>
                    <a:lumOff val="40000"/>
                  </a:srgbClr>
                </a:solidFill>
                <a:effectLst/>
                <a:uLnTx/>
                <a:uFillTx/>
                <a:latin typeface="Century Gothic" panose="020B0502020202020204"/>
                <a:ea typeface="+mn-ea"/>
                <a:cs typeface="+mn-cs"/>
              </a:rPr>
              <a:t>SUDO</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err="1">
                <a:ln>
                  <a:noFill/>
                </a:ln>
                <a:solidFill>
                  <a:prstClr val="white"/>
                </a:solidFill>
                <a:effectLst/>
                <a:uLnTx/>
                <a:uFillTx/>
                <a:latin typeface="Century Gothic" panose="020B0502020202020204"/>
                <a:ea typeface="+mn-ea"/>
                <a:cs typeface="+mn-cs"/>
              </a:rPr>
              <a:t>sudo</a:t>
            </a:r>
            <a:r>
              <a:rPr kumimoji="0" lang="en-US" sz="1600" b="0" i="0" u="none" strike="noStrike" kern="1200" cap="none" spc="0" normalizeH="0" baseline="0" noProof="0">
                <a:ln>
                  <a:noFill/>
                </a:ln>
                <a:solidFill>
                  <a:prstClr val="white"/>
                </a:solidFill>
                <a:effectLst/>
                <a:uLnTx/>
                <a:uFillTx/>
                <a:latin typeface="Century Gothic" panose="020B0502020202020204"/>
                <a:ea typeface="+mn-ea"/>
                <a:cs typeface="+mn-cs"/>
              </a:rPr>
              <a:t> (Super User DO) command in Linux is used as a prefix for some commands that only superusers are allowed to run. it will run that command with elevated privileges or in other words allow a user with proper permissions to execute a command as another user, such as the superuser. This is the equivalent of the “run as administrator” option in Windows</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err="1">
                <a:ln>
                  <a:noFill/>
                </a:ln>
                <a:solidFill>
                  <a:prstClr val="white"/>
                </a:solidFill>
                <a:effectLst/>
                <a:uLnTx/>
                <a:uFillTx/>
                <a:latin typeface="Century Gothic" panose="020B0502020202020204"/>
                <a:ea typeface="+mn-ea"/>
                <a:cs typeface="+mn-cs"/>
              </a:rPr>
              <a:t>Sudo</a:t>
            </a:r>
            <a:r>
              <a:rPr kumimoji="0" lang="en-US" sz="1600" b="0" i="0" u="none" strike="noStrike" kern="1200" cap="none" spc="0" normalizeH="0" baseline="0" noProof="0">
                <a:ln>
                  <a:noFill/>
                </a:ln>
                <a:solidFill>
                  <a:prstClr val="white"/>
                </a:solidFill>
                <a:effectLst/>
                <a:uLnTx/>
                <a:uFillTx/>
                <a:latin typeface="Century Gothic" panose="020B0502020202020204"/>
                <a:ea typeface="+mn-ea"/>
                <a:cs typeface="+mn-cs"/>
              </a:rPr>
              <a:t> –s : enter root can write command without </a:t>
            </a:r>
            <a:r>
              <a:rPr kumimoji="0" lang="en-US" sz="1600" b="0" i="0" u="none" strike="noStrike" kern="1200" cap="none" spc="0" normalizeH="0" baseline="0" noProof="0" err="1">
                <a:ln>
                  <a:noFill/>
                </a:ln>
                <a:solidFill>
                  <a:prstClr val="white"/>
                </a:solidFill>
                <a:effectLst/>
                <a:uLnTx/>
                <a:uFillTx/>
                <a:latin typeface="Century Gothic" panose="020B0502020202020204"/>
                <a:ea typeface="+mn-ea"/>
                <a:cs typeface="+mn-cs"/>
              </a:rPr>
              <a:t>sudo</a:t>
            </a:r>
            <a:endParaRPr kumimoji="0" lang="en-US" sz="1600" b="0" i="0" u="none" strike="noStrike" kern="1200" cap="none" spc="0" normalizeH="0" baseline="0" noProof="0">
              <a:ln>
                <a:noFill/>
              </a:ln>
              <a:solidFill>
                <a:prstClr val="white"/>
              </a:solidFill>
              <a:effectLst/>
              <a:uLnTx/>
              <a:uFillTx/>
              <a:latin typeface="Century Gothic" panose="020B0502020202020204"/>
              <a:ea typeface="+mn-ea"/>
              <a:cs typeface="+mn-cs"/>
            </a:endParaRPr>
          </a:p>
          <a:p>
            <a:pPr marL="285750" marR="0" lvl="0" indent="-285750" algn="ctr" defTabSz="4572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1600" b="0" i="0" u="none" strike="noStrike" kern="1200" cap="none" spc="0" normalizeH="0" baseline="0" noProof="0" err="1">
                <a:ln>
                  <a:noFill/>
                </a:ln>
                <a:solidFill>
                  <a:srgbClr val="FFFF00"/>
                </a:solidFill>
                <a:effectLst/>
                <a:uLnTx/>
                <a:uFillTx/>
                <a:latin typeface="Century Gothic" panose="020B0502020202020204"/>
                <a:ea typeface="+mn-ea"/>
                <a:cs typeface="+mn-cs"/>
              </a:rPr>
              <a:t>Sudo</a:t>
            </a:r>
            <a:r>
              <a:rPr kumimoji="0" lang="en-US" sz="1600" b="0" i="0" u="none" strike="noStrike" kern="1200" cap="none" spc="0" normalizeH="0" baseline="0" noProof="0">
                <a:ln>
                  <a:noFill/>
                </a:ln>
                <a:solidFill>
                  <a:srgbClr val="FFFF00"/>
                </a:solidFill>
                <a:effectLst/>
                <a:uLnTx/>
                <a:uFillTx/>
                <a:latin typeface="Century Gothic" panose="020B0502020202020204"/>
                <a:ea typeface="+mn-ea"/>
                <a:cs typeface="+mn-cs"/>
              </a:rPr>
              <a:t> –h : a help message explaining how to use </a:t>
            </a:r>
            <a:r>
              <a:rPr kumimoji="0" lang="en-US" sz="1600" b="0" i="0" u="none" strike="noStrike" kern="1200" cap="none" spc="0" normalizeH="0" baseline="0" noProof="0" err="1">
                <a:ln>
                  <a:noFill/>
                </a:ln>
                <a:solidFill>
                  <a:srgbClr val="FFFF00"/>
                </a:solidFill>
                <a:effectLst/>
                <a:uLnTx/>
                <a:uFillTx/>
                <a:latin typeface="Century Gothic" panose="020B0502020202020204"/>
                <a:ea typeface="+mn-ea"/>
                <a:cs typeface="+mn-cs"/>
              </a:rPr>
              <a:t>sudo</a:t>
            </a:r>
            <a:r>
              <a:rPr kumimoji="0" lang="en-US" sz="1600" b="0" i="0" u="none" strike="noStrike" kern="1200" cap="none" spc="0" normalizeH="0" baseline="0" noProof="0">
                <a:ln>
                  <a:noFill/>
                </a:ln>
                <a:solidFill>
                  <a:srgbClr val="FFFF00"/>
                </a:solidFill>
                <a:effectLst/>
                <a:uLnTx/>
                <a:uFillTx/>
                <a:latin typeface="Century Gothic" panose="020B0502020202020204"/>
                <a:ea typeface="+mn-ea"/>
                <a:cs typeface="+mn-cs"/>
              </a:rPr>
              <a:t> along with other options and usage guidelines</a:t>
            </a:r>
          </a:p>
        </p:txBody>
      </p:sp>
      <p:pic>
        <p:nvPicPr>
          <p:cNvPr id="6" name="Picture 5">
            <a:extLst>
              <a:ext uri="{FF2B5EF4-FFF2-40B4-BE49-F238E27FC236}">
                <a16:creationId xmlns:a16="http://schemas.microsoft.com/office/drawing/2014/main" id="{6FDA968B-33A3-7AC9-5300-46555D772D5A}"/>
              </a:ext>
            </a:extLst>
          </p:cNvPr>
          <p:cNvPicPr>
            <a:picLocks noChangeAspect="1"/>
          </p:cNvPicPr>
          <p:nvPr/>
        </p:nvPicPr>
        <p:blipFill>
          <a:blip r:embed="rId2"/>
          <a:stretch>
            <a:fillRect/>
          </a:stretch>
        </p:blipFill>
        <p:spPr>
          <a:xfrm>
            <a:off x="991008" y="4960864"/>
            <a:ext cx="10034886" cy="1430208"/>
          </a:xfrm>
          <a:prstGeom prst="rect">
            <a:avLst/>
          </a:prstGeom>
        </p:spPr>
      </p:pic>
    </p:spTree>
    <p:extLst>
      <p:ext uri="{BB962C8B-B14F-4D97-AF65-F5344CB8AC3E}">
        <p14:creationId xmlns:p14="http://schemas.microsoft.com/office/powerpoint/2010/main" val="692823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5C5619-5498-A4BC-5DB4-29D4BB742467}"/>
              </a:ext>
            </a:extLst>
          </p:cNvPr>
          <p:cNvSpPr txBox="1"/>
          <p:nvPr/>
        </p:nvSpPr>
        <p:spPr>
          <a:xfrm>
            <a:off x="583660" y="441606"/>
            <a:ext cx="10184859" cy="2209516"/>
          </a:xfrm>
          <a:prstGeom prst="rect">
            <a:avLst/>
          </a:prstGeom>
          <a:noFill/>
          <a:ln w="28575">
            <a:solidFill>
              <a:schemeClr val="bg1">
                <a:lumMod val="5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0000"/>
                </a:solidFill>
                <a:effectLst/>
                <a:uLnTx/>
                <a:uFillTx/>
                <a:latin typeface="Century Gothic" panose="020B0502020202020204"/>
                <a:ea typeface="+mn-ea"/>
                <a:cs typeface="+mn-cs"/>
              </a:rPr>
              <a:t>User creation</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Century Gothic" panose="020B0502020202020204"/>
                <a:ea typeface="+mn-ea"/>
                <a:cs typeface="+mn-cs"/>
              </a:rPr>
              <a:t>Difference between </a:t>
            </a:r>
            <a:r>
              <a:rPr kumimoji="0" lang="en-US" sz="2000" b="0" i="0" u="none" strike="noStrike" kern="1200" cap="none" spc="0" normalizeH="0" baseline="0" noProof="0" err="1">
                <a:ln>
                  <a:noFill/>
                </a:ln>
                <a:solidFill>
                  <a:prstClr val="white"/>
                </a:solidFill>
                <a:effectLst/>
                <a:uLnTx/>
                <a:uFillTx/>
                <a:latin typeface="Century Gothic" panose="020B0502020202020204"/>
                <a:ea typeface="+mn-ea"/>
                <a:cs typeface="+mn-cs"/>
              </a:rPr>
              <a:t>useradd</a:t>
            </a:r>
            <a:r>
              <a:rPr kumimoji="0" lang="en-US" sz="2000" b="0" i="0" u="none" strike="noStrike" kern="1200" cap="none" spc="0" normalizeH="0" baseline="0" noProof="0">
                <a:ln>
                  <a:noFill/>
                </a:ln>
                <a:solidFill>
                  <a:prstClr val="white"/>
                </a:solidFill>
                <a:effectLst/>
                <a:uLnTx/>
                <a:uFillTx/>
                <a:latin typeface="Century Gothic" panose="020B0502020202020204"/>
                <a:ea typeface="+mn-ea"/>
                <a:cs typeface="+mn-cs"/>
              </a:rPr>
              <a:t> and </a:t>
            </a:r>
            <a:r>
              <a:rPr kumimoji="0" lang="en-US" sz="2000" b="0" i="0" u="none" strike="noStrike" kern="1200" cap="none" spc="0" normalizeH="0" baseline="0" noProof="0" err="1">
                <a:ln>
                  <a:noFill/>
                </a:ln>
                <a:solidFill>
                  <a:prstClr val="white"/>
                </a:solidFill>
                <a:effectLst/>
                <a:uLnTx/>
                <a:uFillTx/>
                <a:latin typeface="Century Gothic" panose="020B0502020202020204"/>
                <a:ea typeface="+mn-ea"/>
                <a:cs typeface="+mn-cs"/>
              </a:rPr>
              <a:t>adduser</a:t>
            </a:r>
            <a:endParaRPr kumimoji="0" lang="en-US" sz="2000" b="0" i="0" u="none" strike="noStrike" kern="1200" cap="none" spc="0" normalizeH="0" baseline="0" noProof="0">
              <a:ln>
                <a:noFill/>
              </a:ln>
              <a:solidFill>
                <a:prstClr val="white"/>
              </a:solidFill>
              <a:effectLst/>
              <a:uLnTx/>
              <a:uFillTx/>
              <a:latin typeface="Century Gothic" panose="020B0502020202020204"/>
              <a:ea typeface="+mn-ea"/>
              <a:cs typeface="+mn-cs"/>
            </a:endParaRP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err="1">
                <a:ln>
                  <a:noFill/>
                </a:ln>
                <a:solidFill>
                  <a:srgbClr val="B01513">
                    <a:lumMod val="60000"/>
                    <a:lumOff val="40000"/>
                  </a:srgbClr>
                </a:solidFill>
                <a:effectLst/>
                <a:uLnTx/>
                <a:uFillTx/>
                <a:latin typeface="Century Gothic" panose="020B0502020202020204"/>
                <a:ea typeface="+mn-ea"/>
                <a:cs typeface="+mn-cs"/>
              </a:rPr>
              <a:t>Useradd</a:t>
            </a:r>
            <a:r>
              <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rPr>
              <a:t> is built-in Linux command that can be found on any Linux system. However, creating new users with this low-level is a tedious task because it doesn't create the home directory and user password by default</a:t>
            </a:r>
          </a:p>
        </p:txBody>
      </p:sp>
      <p:pic>
        <p:nvPicPr>
          <p:cNvPr id="2" name="Picture 1">
            <a:extLst>
              <a:ext uri="{FF2B5EF4-FFF2-40B4-BE49-F238E27FC236}">
                <a16:creationId xmlns:a16="http://schemas.microsoft.com/office/drawing/2014/main" id="{B733F0AB-6D5D-440F-9CED-53A8FE6CB1C6}"/>
              </a:ext>
            </a:extLst>
          </p:cNvPr>
          <p:cNvPicPr>
            <a:picLocks noChangeAspect="1"/>
          </p:cNvPicPr>
          <p:nvPr/>
        </p:nvPicPr>
        <p:blipFill>
          <a:blip r:embed="rId2"/>
          <a:stretch>
            <a:fillRect/>
          </a:stretch>
        </p:blipFill>
        <p:spPr>
          <a:xfrm>
            <a:off x="1029785" y="2608720"/>
            <a:ext cx="10050019" cy="4214719"/>
          </a:xfrm>
          <a:prstGeom prst="rect">
            <a:avLst/>
          </a:prstGeom>
        </p:spPr>
      </p:pic>
    </p:spTree>
    <p:extLst>
      <p:ext uri="{BB962C8B-B14F-4D97-AF65-F5344CB8AC3E}">
        <p14:creationId xmlns:p14="http://schemas.microsoft.com/office/powerpoint/2010/main" val="2262956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5C5619-5498-A4BC-5DB4-29D4BB742467}"/>
              </a:ext>
            </a:extLst>
          </p:cNvPr>
          <p:cNvSpPr txBox="1"/>
          <p:nvPr/>
        </p:nvSpPr>
        <p:spPr>
          <a:xfrm>
            <a:off x="583660" y="441606"/>
            <a:ext cx="2422187" cy="6081601"/>
          </a:xfrm>
          <a:prstGeom prst="rect">
            <a:avLst/>
          </a:prstGeom>
          <a:noFill/>
          <a:ln w="28575">
            <a:solidFill>
              <a:schemeClr val="bg1">
                <a:lumMod val="5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0000"/>
                </a:solidFill>
                <a:effectLst/>
                <a:uLnTx/>
                <a:uFillTx/>
                <a:latin typeface="Century Gothic" panose="020B0502020202020204"/>
                <a:ea typeface="+mn-ea"/>
                <a:cs typeface="+mn-cs"/>
              </a:rPr>
              <a:t>User creation</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4849A">
                    <a:lumMod val="20000"/>
                    <a:lumOff val="80000"/>
                  </a:srgbClr>
                </a:solidFill>
                <a:effectLst/>
                <a:uLnTx/>
                <a:uFillTx/>
                <a:latin typeface="Century Gothic" panose="020B0502020202020204"/>
                <a:ea typeface="+mn-ea"/>
                <a:cs typeface="+mn-cs"/>
              </a:rPr>
              <a:t>Difference between </a:t>
            </a:r>
            <a:r>
              <a:rPr kumimoji="0" lang="en-US" sz="2000" b="0" i="0" u="none" strike="noStrike" kern="1200" cap="none" spc="0" normalizeH="0" baseline="0" noProof="0" err="1">
                <a:ln>
                  <a:noFill/>
                </a:ln>
                <a:solidFill>
                  <a:srgbClr val="54849A">
                    <a:lumMod val="20000"/>
                    <a:lumOff val="80000"/>
                  </a:srgbClr>
                </a:solidFill>
                <a:effectLst/>
                <a:uLnTx/>
                <a:uFillTx/>
                <a:latin typeface="Century Gothic" panose="020B0502020202020204"/>
                <a:ea typeface="+mn-ea"/>
                <a:cs typeface="+mn-cs"/>
              </a:rPr>
              <a:t>useradd</a:t>
            </a:r>
            <a:r>
              <a:rPr kumimoji="0" lang="en-US" sz="2000" b="0" i="0" u="none" strike="noStrike" kern="1200" cap="none" spc="0" normalizeH="0" baseline="0" noProof="0">
                <a:ln>
                  <a:noFill/>
                </a:ln>
                <a:solidFill>
                  <a:srgbClr val="54849A">
                    <a:lumMod val="20000"/>
                    <a:lumOff val="80000"/>
                  </a:srgbClr>
                </a:solidFill>
                <a:effectLst/>
                <a:uLnTx/>
                <a:uFillTx/>
                <a:latin typeface="Century Gothic" panose="020B0502020202020204"/>
                <a:ea typeface="+mn-ea"/>
                <a:cs typeface="+mn-cs"/>
              </a:rPr>
              <a:t> and </a:t>
            </a:r>
            <a:r>
              <a:rPr kumimoji="0" lang="en-US" sz="2000" b="0" i="0" u="none" strike="noStrike" kern="1200" cap="none" spc="0" normalizeH="0" baseline="0" noProof="0" err="1">
                <a:ln>
                  <a:noFill/>
                </a:ln>
                <a:solidFill>
                  <a:srgbClr val="54849A">
                    <a:lumMod val="20000"/>
                    <a:lumOff val="80000"/>
                  </a:srgbClr>
                </a:solidFill>
                <a:effectLst/>
                <a:uLnTx/>
                <a:uFillTx/>
                <a:latin typeface="Century Gothic" panose="020B0502020202020204"/>
                <a:ea typeface="+mn-ea"/>
                <a:cs typeface="+mn-cs"/>
              </a:rPr>
              <a:t>adduser</a:t>
            </a:r>
            <a:endParaRPr kumimoji="0" lang="en-US" sz="2000" b="0" i="0" u="none" strike="noStrike" kern="1200" cap="none" spc="0" normalizeH="0" baseline="0" noProof="0">
              <a:ln>
                <a:noFill/>
              </a:ln>
              <a:solidFill>
                <a:srgbClr val="54849A">
                  <a:lumMod val="20000"/>
                  <a:lumOff val="80000"/>
                </a:srgbClr>
              </a:solidFill>
              <a:effectLst/>
              <a:uLnTx/>
              <a:uFillTx/>
              <a:latin typeface="Century Gothic" panose="020B0502020202020204"/>
              <a:ea typeface="+mn-ea"/>
              <a:cs typeface="+mn-cs"/>
            </a:endParaRP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err="1">
                <a:ln>
                  <a:noFill/>
                </a:ln>
                <a:solidFill>
                  <a:srgbClr val="B01513">
                    <a:lumMod val="60000"/>
                    <a:lumOff val="40000"/>
                  </a:srgbClr>
                </a:solidFill>
                <a:effectLst/>
                <a:uLnTx/>
                <a:uFillTx/>
                <a:latin typeface="Century Gothic" panose="020B0502020202020204"/>
                <a:ea typeface="+mn-ea"/>
                <a:cs typeface="+mn-cs"/>
              </a:rPr>
              <a:t>Adduser</a:t>
            </a:r>
            <a:r>
              <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rPr>
              <a:t> command is not available on some Linux distributions. On others, it is a soft link to </a:t>
            </a:r>
            <a:r>
              <a:rPr kumimoji="0" lang="en-US" sz="1800" b="0" i="0" u="none" strike="noStrike" kern="1200" cap="none" spc="0" normalizeH="0" baseline="0" noProof="0" err="1">
                <a:ln>
                  <a:noFill/>
                </a:ln>
                <a:solidFill>
                  <a:prstClr val="white"/>
                </a:solidFill>
                <a:effectLst/>
                <a:uLnTx/>
                <a:uFillTx/>
                <a:latin typeface="Century Gothic" panose="020B0502020202020204"/>
                <a:ea typeface="+mn-ea"/>
                <a:cs typeface="+mn-cs"/>
              </a:rPr>
              <a:t>useradd</a:t>
            </a:r>
            <a:r>
              <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rPr>
              <a:t>. While on some others, it is a Perl</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rPr>
              <a:t>script.</a:t>
            </a:r>
          </a:p>
          <a:p>
            <a:pPr marL="0" marR="0" lvl="0" indent="0" algn="ctr" defTabSz="457200" rtl="0" eaLnBrk="1" fontAlgn="auto" latinLnBrk="0" hangingPunct="1">
              <a:lnSpc>
                <a:spcPct val="15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3" name="Picture 2">
            <a:extLst>
              <a:ext uri="{FF2B5EF4-FFF2-40B4-BE49-F238E27FC236}">
                <a16:creationId xmlns:a16="http://schemas.microsoft.com/office/drawing/2014/main" id="{056A020F-1BF7-4EF8-0668-5FACE6FDEAA5}"/>
              </a:ext>
            </a:extLst>
          </p:cNvPr>
          <p:cNvPicPr>
            <a:picLocks noChangeAspect="1"/>
          </p:cNvPicPr>
          <p:nvPr/>
        </p:nvPicPr>
        <p:blipFill>
          <a:blip r:embed="rId2"/>
          <a:stretch>
            <a:fillRect/>
          </a:stretch>
        </p:blipFill>
        <p:spPr>
          <a:xfrm>
            <a:off x="3336587" y="441605"/>
            <a:ext cx="8501975" cy="5920283"/>
          </a:xfrm>
          <a:prstGeom prst="rect">
            <a:avLst/>
          </a:prstGeom>
        </p:spPr>
      </p:pic>
    </p:spTree>
    <p:extLst>
      <p:ext uri="{BB962C8B-B14F-4D97-AF65-F5344CB8AC3E}">
        <p14:creationId xmlns:p14="http://schemas.microsoft.com/office/powerpoint/2010/main" val="2296311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2FA28C-6BCB-C57B-10DA-5B33C3034AA0}"/>
              </a:ext>
            </a:extLst>
          </p:cNvPr>
          <p:cNvPicPr>
            <a:picLocks noChangeAspect="1"/>
          </p:cNvPicPr>
          <p:nvPr/>
        </p:nvPicPr>
        <p:blipFill>
          <a:blip r:embed="rId2"/>
          <a:stretch>
            <a:fillRect/>
          </a:stretch>
        </p:blipFill>
        <p:spPr>
          <a:xfrm>
            <a:off x="1449421" y="2928026"/>
            <a:ext cx="8706256" cy="3819737"/>
          </a:xfrm>
          <a:prstGeom prst="rect">
            <a:avLst/>
          </a:prstGeom>
        </p:spPr>
      </p:pic>
      <p:sp>
        <p:nvSpPr>
          <p:cNvPr id="5" name="TextBox 4">
            <a:extLst>
              <a:ext uri="{FF2B5EF4-FFF2-40B4-BE49-F238E27FC236}">
                <a16:creationId xmlns:a16="http://schemas.microsoft.com/office/drawing/2014/main" id="{4F4F2DB6-EAF2-1D25-57F7-D48897169DFF}"/>
              </a:ext>
            </a:extLst>
          </p:cNvPr>
          <p:cNvSpPr txBox="1"/>
          <p:nvPr/>
        </p:nvSpPr>
        <p:spPr>
          <a:xfrm>
            <a:off x="1284052" y="350194"/>
            <a:ext cx="9319098" cy="2256323"/>
          </a:xfrm>
          <a:prstGeom prst="rect">
            <a:avLst/>
          </a:prstGeom>
          <a:noFill/>
        </p:spPr>
        <p:txBody>
          <a:bodyPr wrap="square" rtlCol="0">
            <a:spAutoFit/>
          </a:bodyPr>
          <a:lstStyle/>
          <a:p>
            <a:pPr marL="0" marR="0">
              <a:lnSpc>
                <a:spcPct val="107000"/>
              </a:lnSpc>
              <a:spcBef>
                <a:spcPts val="0"/>
              </a:spcBef>
              <a:spcAft>
                <a:spcPts val="800"/>
              </a:spcAft>
              <a:tabLst>
                <a:tab pos="4312920" algn="l"/>
              </a:tabLst>
            </a:pPr>
            <a:r>
              <a:rPr lang="en-US" sz="1800">
                <a:effectLst/>
                <a:latin typeface="Calibri" panose="020F0502020204030204" pitchFamily="34" charset="0"/>
                <a:ea typeface="Calibri" panose="020F0502020204030204" pitchFamily="34" charset="0"/>
                <a:cs typeface="Arial" panose="020B0604020202020204" pitchFamily="34" charset="0"/>
              </a:rPr>
              <a:t>Things happen by default:</a:t>
            </a:r>
            <a:endParaRPr lang="en-US" sz="14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tabLst>
                <a:tab pos="4312920" algn="l"/>
              </a:tabLst>
            </a:pPr>
            <a:r>
              <a:rPr lang="en-US" sz="1800">
                <a:effectLst/>
                <a:latin typeface="Calibri" panose="020F0502020204030204" pitchFamily="34" charset="0"/>
                <a:ea typeface="Calibri" panose="020F0502020204030204" pitchFamily="34" charset="0"/>
                <a:cs typeface="Arial" panose="020B0604020202020204" pitchFamily="34" charset="0"/>
              </a:rPr>
              <a:t>Home directory is created</a:t>
            </a:r>
            <a:endParaRPr lang="en-US" sz="14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tabLst>
                <a:tab pos="4312920" algn="l"/>
              </a:tabLst>
            </a:pPr>
            <a:r>
              <a:rPr lang="en-US" sz="1800">
                <a:effectLst/>
                <a:latin typeface="Calibri" panose="020F0502020204030204" pitchFamily="34" charset="0"/>
                <a:ea typeface="Calibri" panose="020F0502020204030204" pitchFamily="34" charset="0"/>
                <a:cs typeface="Arial" panose="020B0604020202020204" pitchFamily="34" charset="0"/>
              </a:rPr>
              <a:t>Unique UID&amp;GID are give each user</a:t>
            </a:r>
            <a:endParaRPr lang="en-US" sz="14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tabLst>
                <a:tab pos="4312920" algn="l"/>
              </a:tabLst>
            </a:pPr>
            <a:r>
              <a:rPr lang="en-US" sz="1800">
                <a:effectLst/>
                <a:latin typeface="Calibri" panose="020F0502020204030204" pitchFamily="34" charset="0"/>
                <a:ea typeface="Calibri" panose="020F0502020204030204" pitchFamily="34" charset="0"/>
                <a:cs typeface="Arial" panose="020B0604020202020204" pitchFamily="34" charset="0"/>
              </a:rPr>
              <a:t>Entry in </a:t>
            </a:r>
            <a:r>
              <a:rPr lang="en-US" sz="1800" b="1">
                <a:solidFill>
                  <a:srgbClr val="FF0000"/>
                </a:solidFill>
                <a:effectLst/>
                <a:latin typeface="Calibri" panose="020F0502020204030204" pitchFamily="34" charset="0"/>
                <a:ea typeface="Calibri" panose="020F0502020204030204" pitchFamily="34" charset="0"/>
                <a:cs typeface="Arial" panose="020B0604020202020204" pitchFamily="34" charset="0"/>
              </a:rPr>
              <a:t>/</a:t>
            </a:r>
            <a:r>
              <a:rPr lang="en-US" sz="1800" b="1" err="1">
                <a:solidFill>
                  <a:srgbClr val="FF0000"/>
                </a:solidFill>
                <a:effectLst/>
                <a:latin typeface="Calibri" panose="020F0502020204030204" pitchFamily="34" charset="0"/>
                <a:ea typeface="Calibri" panose="020F0502020204030204" pitchFamily="34" charset="0"/>
                <a:cs typeface="Arial" panose="020B0604020202020204" pitchFamily="34" charset="0"/>
              </a:rPr>
              <a:t>etc</a:t>
            </a:r>
            <a:r>
              <a:rPr lang="en-US" sz="1800" b="1">
                <a:solidFill>
                  <a:srgbClr val="FF0000"/>
                </a:solidFill>
                <a:effectLst/>
                <a:latin typeface="Calibri" panose="020F0502020204030204" pitchFamily="34" charset="0"/>
                <a:ea typeface="Calibri" panose="020F0502020204030204" pitchFamily="34" charset="0"/>
                <a:cs typeface="Arial" panose="020B0604020202020204" pitchFamily="34" charset="0"/>
              </a:rPr>
              <a:t>/passwd</a:t>
            </a:r>
            <a:endParaRPr lang="en-US" sz="140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tabLst>
                <a:tab pos="4312920" algn="l"/>
              </a:tabLst>
            </a:pPr>
            <a:r>
              <a:rPr lang="en-US" sz="1800">
                <a:effectLst/>
                <a:latin typeface="Calibri" panose="020F0502020204030204" pitchFamily="34" charset="0"/>
                <a:ea typeface="Calibri" panose="020F0502020204030204" pitchFamily="34" charset="0"/>
                <a:cs typeface="Arial" panose="020B0604020202020204" pitchFamily="34" charset="0"/>
              </a:rPr>
              <a:t>/</a:t>
            </a:r>
            <a:r>
              <a:rPr lang="en-US" sz="1800" err="1">
                <a:effectLst/>
                <a:latin typeface="Calibri" panose="020F0502020204030204" pitchFamily="34" charset="0"/>
                <a:ea typeface="Calibri" panose="020F0502020204030204" pitchFamily="34" charset="0"/>
                <a:cs typeface="Arial" panose="020B0604020202020204" pitchFamily="34" charset="0"/>
              </a:rPr>
              <a:t>etc</a:t>
            </a:r>
            <a:r>
              <a:rPr lang="en-US" sz="1800">
                <a:effectLst/>
                <a:latin typeface="Calibri" panose="020F0502020204030204" pitchFamily="34" charset="0"/>
                <a:ea typeface="Calibri" panose="020F0502020204030204" pitchFamily="34" charset="0"/>
                <a:cs typeface="Arial" panose="020B0604020202020204" pitchFamily="34" charset="0"/>
              </a:rPr>
              <a:t>/passwd is a </a:t>
            </a:r>
            <a:r>
              <a:rPr lang="en-US" sz="1800" b="1">
                <a:solidFill>
                  <a:srgbClr val="FFFF00"/>
                </a:solidFill>
                <a:effectLst/>
                <a:latin typeface="Calibri" panose="020F0502020204030204" pitchFamily="34" charset="0"/>
                <a:ea typeface="Calibri" panose="020F0502020204030204" pitchFamily="34" charset="0"/>
                <a:cs typeface="Arial" panose="020B0604020202020204" pitchFamily="34" charset="0"/>
              </a:rPr>
              <a:t>plain text-based database</a:t>
            </a:r>
            <a:r>
              <a:rPr lang="en-US" sz="1800">
                <a:solidFill>
                  <a:srgbClr val="FFFF00"/>
                </a:solidFill>
                <a:effectLst/>
                <a:latin typeface="Calibri" panose="020F0502020204030204" pitchFamily="34" charset="0"/>
                <a:ea typeface="Calibri" panose="020F0502020204030204" pitchFamily="34" charset="0"/>
                <a:cs typeface="Arial" panose="020B0604020202020204" pitchFamily="34" charset="0"/>
              </a:rPr>
              <a:t> </a:t>
            </a:r>
            <a:r>
              <a:rPr lang="en-US" sz="1800">
                <a:effectLst/>
                <a:latin typeface="Calibri" panose="020F0502020204030204" pitchFamily="34" charset="0"/>
                <a:ea typeface="Calibri" panose="020F0502020204030204" pitchFamily="34" charset="0"/>
                <a:cs typeface="Arial" panose="020B0604020202020204" pitchFamily="34" charset="0"/>
              </a:rPr>
              <a:t>that contains information for all user accounts on the system. It is </a:t>
            </a:r>
            <a:r>
              <a:rPr lang="en-US" sz="1800" b="1">
                <a:solidFill>
                  <a:srgbClr val="FFFF00"/>
                </a:solidFill>
                <a:effectLst/>
                <a:latin typeface="Calibri" panose="020F0502020204030204" pitchFamily="34" charset="0"/>
                <a:ea typeface="Calibri" panose="020F0502020204030204" pitchFamily="34" charset="0"/>
                <a:cs typeface="Arial" panose="020B0604020202020204" pitchFamily="34" charset="0"/>
              </a:rPr>
              <a:t>owned by root</a:t>
            </a:r>
            <a:r>
              <a:rPr lang="en-US" sz="1800">
                <a:solidFill>
                  <a:srgbClr val="FFFF00"/>
                </a:solidFill>
                <a:effectLst/>
                <a:latin typeface="Calibri" panose="020F0502020204030204" pitchFamily="34" charset="0"/>
                <a:ea typeface="Calibri" panose="020F0502020204030204" pitchFamily="34" charset="0"/>
                <a:cs typeface="Arial" panose="020B0604020202020204" pitchFamily="34" charset="0"/>
              </a:rPr>
              <a:t> </a:t>
            </a:r>
            <a:r>
              <a:rPr lang="en-US" sz="1800">
                <a:effectLst/>
                <a:latin typeface="Calibri" panose="020F0502020204030204" pitchFamily="34" charset="0"/>
                <a:ea typeface="Calibri" panose="020F0502020204030204" pitchFamily="34" charset="0"/>
                <a:cs typeface="Arial" panose="020B0604020202020204" pitchFamily="34" charset="0"/>
              </a:rPr>
              <a:t>and has </a:t>
            </a:r>
            <a:r>
              <a:rPr lang="en-US" sz="1800" b="1">
                <a:solidFill>
                  <a:srgbClr val="FFFF00"/>
                </a:solidFill>
                <a:effectLst/>
                <a:latin typeface="Calibri" panose="020F0502020204030204" pitchFamily="34" charset="0"/>
                <a:ea typeface="Calibri" panose="020F0502020204030204" pitchFamily="34" charset="0"/>
                <a:cs typeface="Arial" panose="020B0604020202020204" pitchFamily="34" charset="0"/>
              </a:rPr>
              <a:t>644 permissions</a:t>
            </a:r>
            <a:r>
              <a:rPr lang="en-US" sz="1800">
                <a:solidFill>
                  <a:srgbClr val="FFFF00"/>
                </a:solidFill>
                <a:effectLst/>
                <a:latin typeface="Calibri" panose="020F0502020204030204" pitchFamily="34" charset="0"/>
                <a:ea typeface="Calibri" panose="020F0502020204030204" pitchFamily="34" charset="0"/>
                <a:cs typeface="Arial" panose="020B0604020202020204" pitchFamily="34" charset="0"/>
              </a:rPr>
              <a:t> </a:t>
            </a:r>
            <a:r>
              <a:rPr lang="en-US" sz="1800">
                <a:effectLst/>
                <a:latin typeface="Calibri" panose="020F0502020204030204" pitchFamily="34" charset="0"/>
                <a:ea typeface="Calibri" panose="020F0502020204030204" pitchFamily="34" charset="0"/>
                <a:cs typeface="Arial" panose="020B0604020202020204" pitchFamily="34" charset="0"/>
              </a:rPr>
              <a:t>. The file can only be modified by root or users with </a:t>
            </a:r>
            <a:r>
              <a:rPr lang="en-US" sz="1800" err="1">
                <a:effectLst/>
                <a:latin typeface="Calibri" panose="020F0502020204030204" pitchFamily="34" charset="0"/>
                <a:ea typeface="Calibri" panose="020F0502020204030204" pitchFamily="34" charset="0"/>
                <a:cs typeface="Arial" panose="020B0604020202020204" pitchFamily="34" charset="0"/>
              </a:rPr>
              <a:t>sudo</a:t>
            </a:r>
            <a:r>
              <a:rPr lang="en-US" sz="1800">
                <a:effectLst/>
                <a:latin typeface="Calibri" panose="020F0502020204030204" pitchFamily="34" charset="0"/>
                <a:ea typeface="Calibri" panose="020F0502020204030204" pitchFamily="34" charset="0"/>
                <a:cs typeface="Arial" panose="020B0604020202020204" pitchFamily="34" charset="0"/>
              </a:rPr>
              <a:t> privileges and readable by all system users.</a:t>
            </a:r>
            <a:endParaRPr lang="en-US" sz="140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975631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EEE7F7-4CE5-26A6-5D3F-C901C8E12A13}"/>
              </a:ext>
            </a:extLst>
          </p:cNvPr>
          <p:cNvPicPr>
            <a:picLocks noChangeAspect="1"/>
          </p:cNvPicPr>
          <p:nvPr/>
        </p:nvPicPr>
        <p:blipFill>
          <a:blip r:embed="rId2"/>
          <a:stretch>
            <a:fillRect/>
          </a:stretch>
        </p:blipFill>
        <p:spPr>
          <a:xfrm>
            <a:off x="691541" y="1365529"/>
            <a:ext cx="10076977" cy="1513858"/>
          </a:xfrm>
          <a:prstGeom prst="rect">
            <a:avLst/>
          </a:prstGeom>
        </p:spPr>
      </p:pic>
      <p:sp>
        <p:nvSpPr>
          <p:cNvPr id="4" name="TextBox 3">
            <a:extLst>
              <a:ext uri="{FF2B5EF4-FFF2-40B4-BE49-F238E27FC236}">
                <a16:creationId xmlns:a16="http://schemas.microsoft.com/office/drawing/2014/main" id="{4277D699-0DBD-86EB-2F46-74305C785C6F}"/>
              </a:ext>
            </a:extLst>
          </p:cNvPr>
          <p:cNvSpPr txBox="1"/>
          <p:nvPr/>
        </p:nvSpPr>
        <p:spPr>
          <a:xfrm>
            <a:off x="894945" y="321014"/>
            <a:ext cx="9494195" cy="400110"/>
          </a:xfrm>
          <a:prstGeom prst="rect">
            <a:avLst/>
          </a:prstGeom>
          <a:noFill/>
        </p:spPr>
        <p:txBody>
          <a:bodyPr wrap="square" rtlCol="0">
            <a:spAutoFit/>
          </a:bodyPr>
          <a:lstStyle/>
          <a:p>
            <a:pPr algn="ctr"/>
            <a:r>
              <a:rPr lang="en-US" sz="2000">
                <a:solidFill>
                  <a:srgbClr val="FFFF00"/>
                </a:solidFill>
              </a:rPr>
              <a:t>Each line of the /</a:t>
            </a:r>
            <a:r>
              <a:rPr lang="en-US" sz="2000" err="1">
                <a:solidFill>
                  <a:srgbClr val="FFFF00"/>
                </a:solidFill>
              </a:rPr>
              <a:t>etc</a:t>
            </a:r>
            <a:r>
              <a:rPr lang="en-US" sz="2000">
                <a:solidFill>
                  <a:srgbClr val="FFFF00"/>
                </a:solidFill>
              </a:rPr>
              <a:t>/passwd file contains seven comma-separated fields: </a:t>
            </a:r>
          </a:p>
        </p:txBody>
      </p:sp>
      <p:sp>
        <p:nvSpPr>
          <p:cNvPr id="6" name="TextBox 5">
            <a:extLst>
              <a:ext uri="{FF2B5EF4-FFF2-40B4-BE49-F238E27FC236}">
                <a16:creationId xmlns:a16="http://schemas.microsoft.com/office/drawing/2014/main" id="{0D73847C-ABF5-7DA3-EA53-07145FBFDF64}"/>
              </a:ext>
            </a:extLst>
          </p:cNvPr>
          <p:cNvSpPr txBox="1"/>
          <p:nvPr/>
        </p:nvSpPr>
        <p:spPr>
          <a:xfrm>
            <a:off x="468549" y="3191769"/>
            <a:ext cx="11254902" cy="3502177"/>
          </a:xfrm>
          <a:prstGeom prst="rect">
            <a:avLst/>
          </a:prstGeom>
          <a:noFill/>
        </p:spPr>
        <p:txBody>
          <a:bodyPr wrap="square" rtlCol="0">
            <a:spAutoFit/>
          </a:bodyPr>
          <a:lstStyle/>
          <a:p>
            <a:r>
              <a:rPr lang="en-US"/>
              <a:t>1-Username. The string you type when you log into the system. Each username must be a unique</a:t>
            </a:r>
          </a:p>
          <a:p>
            <a:r>
              <a:rPr lang="en-US"/>
              <a:t> string on the machine. The maximum length of the username is restricted to 32 characters.</a:t>
            </a:r>
          </a:p>
          <a:p>
            <a:pPr>
              <a:lnSpc>
                <a:spcPct val="150000"/>
              </a:lnSpc>
            </a:pPr>
            <a:r>
              <a:rPr lang="en-US" sz="1800">
                <a:effectLst/>
                <a:ea typeface="Calibri" panose="020F0502020204030204" pitchFamily="34" charset="0"/>
                <a:cs typeface="Arial" panose="020B0604020202020204" pitchFamily="34" charset="0"/>
              </a:rPr>
              <a:t>2-Password. In older Linux systems, </a:t>
            </a:r>
            <a:r>
              <a:rPr lang="en-US" sz="1800" b="1">
                <a:solidFill>
                  <a:srgbClr val="FFFF00"/>
                </a:solidFill>
                <a:effectLst/>
                <a:ea typeface="Calibri" panose="020F0502020204030204" pitchFamily="34" charset="0"/>
                <a:cs typeface="Arial" panose="020B0604020202020204" pitchFamily="34" charset="0"/>
              </a:rPr>
              <a:t>the user’s encrypted password</a:t>
            </a:r>
            <a:r>
              <a:rPr lang="en-US" sz="1800">
                <a:solidFill>
                  <a:srgbClr val="FFFF00"/>
                </a:solidFill>
                <a:effectLst/>
                <a:ea typeface="Calibri" panose="020F0502020204030204" pitchFamily="34" charset="0"/>
                <a:cs typeface="Arial" panose="020B0604020202020204" pitchFamily="34" charset="0"/>
              </a:rPr>
              <a:t> </a:t>
            </a:r>
            <a:r>
              <a:rPr lang="en-US" sz="1800">
                <a:effectLst/>
                <a:ea typeface="Calibri" panose="020F0502020204030204" pitchFamily="34" charset="0"/>
                <a:cs typeface="Arial" panose="020B0604020202020204" pitchFamily="34" charset="0"/>
              </a:rPr>
              <a:t>was stored in the /</a:t>
            </a:r>
            <a:r>
              <a:rPr lang="en-US" sz="1800" err="1">
                <a:effectLst/>
                <a:ea typeface="Calibri" panose="020F0502020204030204" pitchFamily="34" charset="0"/>
                <a:cs typeface="Arial" panose="020B0604020202020204" pitchFamily="34" charset="0"/>
              </a:rPr>
              <a:t>etc</a:t>
            </a:r>
            <a:r>
              <a:rPr lang="en-US" sz="1800">
                <a:effectLst/>
                <a:ea typeface="Calibri" panose="020F0502020204030204" pitchFamily="34" charset="0"/>
                <a:cs typeface="Arial" panose="020B0604020202020204" pitchFamily="34" charset="0"/>
              </a:rPr>
              <a:t>/passwd file. On most modern systems, this field is set to x, and the user password is stored in the /</a:t>
            </a:r>
            <a:r>
              <a:rPr lang="en-US" sz="1800" err="1">
                <a:effectLst/>
                <a:ea typeface="Calibri" panose="020F0502020204030204" pitchFamily="34" charset="0"/>
                <a:cs typeface="Arial" panose="020B0604020202020204" pitchFamily="34" charset="0"/>
              </a:rPr>
              <a:t>etc</a:t>
            </a:r>
            <a:r>
              <a:rPr lang="en-US" sz="1800">
                <a:effectLst/>
                <a:ea typeface="Calibri" panose="020F0502020204030204" pitchFamily="34" charset="0"/>
                <a:cs typeface="Arial" panose="020B0604020202020204" pitchFamily="34" charset="0"/>
              </a:rPr>
              <a:t>/shadow file.</a:t>
            </a:r>
          </a:p>
          <a:p>
            <a:pPr>
              <a:lnSpc>
                <a:spcPct val="150000"/>
              </a:lnSpc>
            </a:pPr>
            <a:r>
              <a:rPr lang="en-US"/>
              <a:t>3-UID. The user </a:t>
            </a:r>
            <a:r>
              <a:rPr lang="en-US" b="1">
                <a:solidFill>
                  <a:srgbClr val="FFFF00"/>
                </a:solidFill>
              </a:rPr>
              <a:t>identifier</a:t>
            </a:r>
            <a:r>
              <a:rPr lang="en-US">
                <a:solidFill>
                  <a:srgbClr val="7030A0"/>
                </a:solidFill>
              </a:rPr>
              <a:t> </a:t>
            </a:r>
            <a:r>
              <a:rPr lang="en-US"/>
              <a:t>is a number assigned to </a:t>
            </a:r>
            <a:r>
              <a:rPr lang="en-US" b="1">
                <a:solidFill>
                  <a:srgbClr val="FFFF00"/>
                </a:solidFill>
              </a:rPr>
              <a:t>each user</a:t>
            </a:r>
            <a:r>
              <a:rPr lang="en-US"/>
              <a:t>. It is used by the operating system to refer to a user.</a:t>
            </a:r>
          </a:p>
          <a:p>
            <a:pPr>
              <a:lnSpc>
                <a:spcPct val="150000"/>
              </a:lnSpc>
            </a:pPr>
            <a:r>
              <a:rPr lang="en-US"/>
              <a:t>4-GID. The user’s group identifier number, referring to the user’s primary group. When a user creates a file , the file’s group is set to this group. Typically, the name of the group is the same as the name of the user. User’s secondary groups are listed in the /</a:t>
            </a:r>
            <a:r>
              <a:rPr lang="en-US" err="1"/>
              <a:t>etc</a:t>
            </a:r>
            <a:r>
              <a:rPr lang="en-US"/>
              <a:t>/groups file.</a:t>
            </a:r>
          </a:p>
        </p:txBody>
      </p:sp>
      <p:pic>
        <p:nvPicPr>
          <p:cNvPr id="7" name="Picture 6">
            <a:extLst>
              <a:ext uri="{FF2B5EF4-FFF2-40B4-BE49-F238E27FC236}">
                <a16:creationId xmlns:a16="http://schemas.microsoft.com/office/drawing/2014/main" id="{99BE7DEE-CC0D-A6C9-5F4C-B6800C415B99}"/>
              </a:ext>
            </a:extLst>
          </p:cNvPr>
          <p:cNvPicPr>
            <a:picLocks noChangeAspect="1"/>
          </p:cNvPicPr>
          <p:nvPr/>
        </p:nvPicPr>
        <p:blipFill>
          <a:blip r:embed="rId3"/>
          <a:stretch>
            <a:fillRect/>
          </a:stretch>
        </p:blipFill>
        <p:spPr>
          <a:xfrm>
            <a:off x="1127442" y="1996717"/>
            <a:ext cx="190517" cy="251482"/>
          </a:xfrm>
          <a:prstGeom prst="rect">
            <a:avLst/>
          </a:prstGeom>
        </p:spPr>
      </p:pic>
      <p:sp>
        <p:nvSpPr>
          <p:cNvPr id="8" name="Text Box 45">
            <a:extLst>
              <a:ext uri="{FF2B5EF4-FFF2-40B4-BE49-F238E27FC236}">
                <a16:creationId xmlns:a16="http://schemas.microsoft.com/office/drawing/2014/main" id="{F2935A7F-6437-978E-B3EE-0A35D3F6A3AA}"/>
              </a:ext>
            </a:extLst>
          </p:cNvPr>
          <p:cNvSpPr txBox="1"/>
          <p:nvPr/>
        </p:nvSpPr>
        <p:spPr>
          <a:xfrm>
            <a:off x="1714947" y="1943388"/>
            <a:ext cx="175260" cy="289560"/>
          </a:xfrm>
          <a:prstGeom prst="rect">
            <a:avLst/>
          </a:prstGeom>
          <a:solidFill>
            <a:sysClr val="window" lastClr="FFFFFF"/>
          </a:solidFill>
          <a:ln w="6350">
            <a:solidFill>
              <a:srgbClr val="FF0000"/>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Calibri" panose="020F0502020204030204" pitchFamily="34" charset="0"/>
                <a:ea typeface="Calibri" panose="020F0502020204030204" pitchFamily="34" charset="0"/>
                <a:cs typeface="Arial" panose="020B0604020202020204" pitchFamily="34" charset="0"/>
              </a:rPr>
              <a:t>2</a:t>
            </a:r>
          </a:p>
        </p:txBody>
      </p:sp>
      <p:sp>
        <p:nvSpPr>
          <p:cNvPr id="9" name="Text Box 46">
            <a:extLst>
              <a:ext uri="{FF2B5EF4-FFF2-40B4-BE49-F238E27FC236}">
                <a16:creationId xmlns:a16="http://schemas.microsoft.com/office/drawing/2014/main" id="{0C791FD5-A3A6-4073-0E79-6FC5DDA06092}"/>
              </a:ext>
            </a:extLst>
          </p:cNvPr>
          <p:cNvSpPr txBox="1"/>
          <p:nvPr/>
        </p:nvSpPr>
        <p:spPr>
          <a:xfrm>
            <a:off x="2090475" y="1966248"/>
            <a:ext cx="175260" cy="266700"/>
          </a:xfrm>
          <a:prstGeom prst="rect">
            <a:avLst/>
          </a:prstGeom>
          <a:solidFill>
            <a:sysClr val="window" lastClr="FFFFFF"/>
          </a:solidFill>
          <a:ln w="6350">
            <a:solidFill>
              <a:srgbClr val="FF0000"/>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Calibri" panose="020F0502020204030204" pitchFamily="34" charset="0"/>
                <a:ea typeface="Calibri" panose="020F0502020204030204" pitchFamily="34" charset="0"/>
                <a:cs typeface="Arial" panose="020B0604020202020204" pitchFamily="34" charset="0"/>
              </a:rPr>
              <a:t>3</a:t>
            </a:r>
          </a:p>
        </p:txBody>
      </p:sp>
      <p:sp>
        <p:nvSpPr>
          <p:cNvPr id="10" name="Text Box 47">
            <a:extLst>
              <a:ext uri="{FF2B5EF4-FFF2-40B4-BE49-F238E27FC236}">
                <a16:creationId xmlns:a16="http://schemas.microsoft.com/office/drawing/2014/main" id="{263E9A1F-5660-539B-EC2F-8EF09C818429}"/>
              </a:ext>
            </a:extLst>
          </p:cNvPr>
          <p:cNvSpPr txBox="1"/>
          <p:nvPr/>
        </p:nvSpPr>
        <p:spPr>
          <a:xfrm>
            <a:off x="2666271" y="1966248"/>
            <a:ext cx="205740" cy="243840"/>
          </a:xfrm>
          <a:prstGeom prst="rect">
            <a:avLst/>
          </a:prstGeom>
          <a:solidFill>
            <a:sysClr val="window" lastClr="FFFFFF"/>
          </a:solidFill>
          <a:ln w="6350">
            <a:solidFill>
              <a:srgbClr val="FF0000"/>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Calibri" panose="020F0502020204030204" pitchFamily="34" charset="0"/>
                <a:ea typeface="Calibri" panose="020F0502020204030204" pitchFamily="34" charset="0"/>
                <a:cs typeface="Arial" panose="020B0604020202020204" pitchFamily="34" charset="0"/>
              </a:rPr>
              <a:t>4</a:t>
            </a:r>
          </a:p>
        </p:txBody>
      </p:sp>
      <p:sp>
        <p:nvSpPr>
          <p:cNvPr id="11" name="Text Box 48">
            <a:extLst>
              <a:ext uri="{FF2B5EF4-FFF2-40B4-BE49-F238E27FC236}">
                <a16:creationId xmlns:a16="http://schemas.microsoft.com/office/drawing/2014/main" id="{C4B1F808-0107-8728-5EE9-8F926D28BA4D}"/>
              </a:ext>
            </a:extLst>
          </p:cNvPr>
          <p:cNvSpPr txBox="1"/>
          <p:nvPr/>
        </p:nvSpPr>
        <p:spPr>
          <a:xfrm>
            <a:off x="3272547" y="2011968"/>
            <a:ext cx="335280" cy="220980"/>
          </a:xfrm>
          <a:prstGeom prst="rect">
            <a:avLst/>
          </a:prstGeom>
          <a:solidFill>
            <a:sysClr val="window" lastClr="FFFFFF"/>
          </a:solidFill>
          <a:ln w="6350">
            <a:solidFill>
              <a:srgbClr val="FF0000"/>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Calibri" panose="020F0502020204030204" pitchFamily="34" charset="0"/>
                <a:ea typeface="Calibri" panose="020F0502020204030204" pitchFamily="34" charset="0"/>
                <a:cs typeface="Arial" panose="020B0604020202020204" pitchFamily="34" charset="0"/>
              </a:rPr>
              <a:t>5</a:t>
            </a:r>
          </a:p>
        </p:txBody>
      </p:sp>
      <p:sp>
        <p:nvSpPr>
          <p:cNvPr id="12" name="Text Box 49">
            <a:extLst>
              <a:ext uri="{FF2B5EF4-FFF2-40B4-BE49-F238E27FC236}">
                <a16:creationId xmlns:a16="http://schemas.microsoft.com/office/drawing/2014/main" id="{CF00AA4B-4619-4CCC-A90F-D468A4EC6947}"/>
              </a:ext>
            </a:extLst>
          </p:cNvPr>
          <p:cNvSpPr txBox="1"/>
          <p:nvPr/>
        </p:nvSpPr>
        <p:spPr>
          <a:xfrm>
            <a:off x="4614639" y="1943388"/>
            <a:ext cx="693420" cy="243840"/>
          </a:xfrm>
          <a:prstGeom prst="rect">
            <a:avLst/>
          </a:prstGeom>
          <a:solidFill>
            <a:sysClr val="window" lastClr="FFFFFF"/>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7000"/>
              </a:lnSpc>
              <a:spcBef>
                <a:spcPts val="0"/>
              </a:spcBef>
              <a:spcAft>
                <a:spcPts val="80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Calibri" panose="020F0502020204030204" pitchFamily="34" charset="0"/>
                <a:ea typeface="Calibri" panose="020F0502020204030204" pitchFamily="34" charset="0"/>
                <a:cs typeface="Arial" panose="020B0604020202020204" pitchFamily="34" charset="0"/>
              </a:rPr>
              <a:t>6</a:t>
            </a:r>
          </a:p>
        </p:txBody>
      </p:sp>
      <p:sp>
        <p:nvSpPr>
          <p:cNvPr id="13" name="Text Box 50">
            <a:extLst>
              <a:ext uri="{FF2B5EF4-FFF2-40B4-BE49-F238E27FC236}">
                <a16:creationId xmlns:a16="http://schemas.microsoft.com/office/drawing/2014/main" id="{614D1863-4FBF-3198-AE28-0A077E1DF75D}"/>
              </a:ext>
            </a:extLst>
          </p:cNvPr>
          <p:cNvSpPr txBox="1"/>
          <p:nvPr/>
        </p:nvSpPr>
        <p:spPr>
          <a:xfrm>
            <a:off x="5956731" y="1943388"/>
            <a:ext cx="464820" cy="243840"/>
          </a:xfrm>
          <a:prstGeom prst="rect">
            <a:avLst/>
          </a:prstGeom>
          <a:solidFill>
            <a:sysClr val="window" lastClr="FFFFFF"/>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7000"/>
              </a:lnSpc>
              <a:spcBef>
                <a:spcPts val="0"/>
              </a:spcBef>
              <a:spcAft>
                <a:spcPts val="80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Calibri" panose="020F0502020204030204" pitchFamily="34" charset="0"/>
                <a:ea typeface="Calibri" panose="020F0502020204030204" pitchFamily="34" charset="0"/>
                <a:cs typeface="Arial" panose="020B0604020202020204" pitchFamily="34" charset="0"/>
              </a:rPr>
              <a:t>7</a:t>
            </a:r>
          </a:p>
        </p:txBody>
      </p:sp>
    </p:spTree>
    <p:extLst>
      <p:ext uri="{BB962C8B-B14F-4D97-AF65-F5344CB8AC3E}">
        <p14:creationId xmlns:p14="http://schemas.microsoft.com/office/powerpoint/2010/main" val="358963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EEE7F7-4CE5-26A6-5D3F-C901C8E12A13}"/>
              </a:ext>
            </a:extLst>
          </p:cNvPr>
          <p:cNvPicPr>
            <a:picLocks noChangeAspect="1"/>
          </p:cNvPicPr>
          <p:nvPr/>
        </p:nvPicPr>
        <p:blipFill>
          <a:blip r:embed="rId2"/>
          <a:stretch>
            <a:fillRect/>
          </a:stretch>
        </p:blipFill>
        <p:spPr>
          <a:xfrm>
            <a:off x="691541" y="1365529"/>
            <a:ext cx="10076977" cy="1513858"/>
          </a:xfrm>
          <a:prstGeom prst="rect">
            <a:avLst/>
          </a:prstGeom>
        </p:spPr>
      </p:pic>
      <p:sp>
        <p:nvSpPr>
          <p:cNvPr id="4" name="TextBox 3">
            <a:extLst>
              <a:ext uri="{FF2B5EF4-FFF2-40B4-BE49-F238E27FC236}">
                <a16:creationId xmlns:a16="http://schemas.microsoft.com/office/drawing/2014/main" id="{4277D699-0DBD-86EB-2F46-74305C785C6F}"/>
              </a:ext>
            </a:extLst>
          </p:cNvPr>
          <p:cNvSpPr txBox="1"/>
          <p:nvPr/>
        </p:nvSpPr>
        <p:spPr>
          <a:xfrm>
            <a:off x="894945" y="321014"/>
            <a:ext cx="9494195" cy="400110"/>
          </a:xfrm>
          <a:prstGeom prst="rect">
            <a:avLst/>
          </a:prstGeom>
          <a:noFill/>
        </p:spPr>
        <p:txBody>
          <a:bodyPr wrap="square" rtlCol="0">
            <a:spAutoFit/>
          </a:bodyPr>
          <a:lstStyle/>
          <a:p>
            <a:pPr algn="ctr"/>
            <a:r>
              <a:rPr lang="en-US" sz="2000">
                <a:solidFill>
                  <a:srgbClr val="FFFF00"/>
                </a:solidFill>
              </a:rPr>
              <a:t>Each line of the /</a:t>
            </a:r>
            <a:r>
              <a:rPr lang="en-US" sz="2000" err="1">
                <a:solidFill>
                  <a:srgbClr val="FFFF00"/>
                </a:solidFill>
              </a:rPr>
              <a:t>etc</a:t>
            </a:r>
            <a:r>
              <a:rPr lang="en-US" sz="2000">
                <a:solidFill>
                  <a:srgbClr val="FFFF00"/>
                </a:solidFill>
              </a:rPr>
              <a:t>/passwd file contains seven comma-separated fields: </a:t>
            </a:r>
          </a:p>
        </p:txBody>
      </p:sp>
      <p:sp>
        <p:nvSpPr>
          <p:cNvPr id="6" name="TextBox 5">
            <a:extLst>
              <a:ext uri="{FF2B5EF4-FFF2-40B4-BE49-F238E27FC236}">
                <a16:creationId xmlns:a16="http://schemas.microsoft.com/office/drawing/2014/main" id="{0D73847C-ABF5-7DA3-EA53-07145FBFDF64}"/>
              </a:ext>
            </a:extLst>
          </p:cNvPr>
          <p:cNvSpPr txBox="1"/>
          <p:nvPr/>
        </p:nvSpPr>
        <p:spPr>
          <a:xfrm>
            <a:off x="468549" y="3191769"/>
            <a:ext cx="11254902" cy="2671180"/>
          </a:xfrm>
          <a:prstGeom prst="rect">
            <a:avLst/>
          </a:prstGeom>
          <a:noFill/>
        </p:spPr>
        <p:txBody>
          <a:bodyPr wrap="square" rtlCol="0">
            <a:spAutoFit/>
          </a:bodyPr>
          <a:lstStyle/>
          <a:p>
            <a:r>
              <a:rPr lang="en-US"/>
              <a:t>5-GECOS or the </a:t>
            </a:r>
            <a:r>
              <a:rPr lang="en-US" b="1">
                <a:solidFill>
                  <a:srgbClr val="FFFF00"/>
                </a:solidFill>
              </a:rPr>
              <a:t>full name </a:t>
            </a:r>
            <a:r>
              <a:rPr lang="en-US"/>
              <a:t>of the user. This field contains a list of comma-separated values with the following information:</a:t>
            </a:r>
          </a:p>
          <a:p>
            <a:pPr>
              <a:lnSpc>
                <a:spcPct val="150000"/>
              </a:lnSpc>
            </a:pPr>
            <a:r>
              <a:rPr lang="en-US"/>
              <a:t>6-Home directory. The absolute path to the user’s home directory. </a:t>
            </a:r>
            <a:r>
              <a:rPr lang="en-US">
                <a:solidFill>
                  <a:srgbClr val="FFFF00"/>
                </a:solidFill>
              </a:rPr>
              <a:t>It contains the user’s files and configurations.</a:t>
            </a:r>
            <a:r>
              <a:rPr lang="en-US"/>
              <a:t> By default, the user home directories are named after the name of the user and created under the /home directory.</a:t>
            </a:r>
          </a:p>
          <a:p>
            <a:pPr>
              <a:lnSpc>
                <a:spcPct val="150000"/>
              </a:lnSpc>
            </a:pPr>
            <a:r>
              <a:rPr lang="en-US"/>
              <a:t>7-Login shell. The absolute path to the user’s login shell. This is the shell that is </a:t>
            </a:r>
            <a:r>
              <a:rPr lang="en-US">
                <a:solidFill>
                  <a:srgbClr val="FFFF00"/>
                </a:solidFill>
              </a:rPr>
              <a:t>started when the user logs into the system</a:t>
            </a:r>
            <a:r>
              <a:rPr lang="en-US"/>
              <a:t>. On most Linux distributions, the default login shell is Bash.</a:t>
            </a:r>
          </a:p>
        </p:txBody>
      </p:sp>
      <p:pic>
        <p:nvPicPr>
          <p:cNvPr id="7" name="Picture 6">
            <a:extLst>
              <a:ext uri="{FF2B5EF4-FFF2-40B4-BE49-F238E27FC236}">
                <a16:creationId xmlns:a16="http://schemas.microsoft.com/office/drawing/2014/main" id="{99BE7DEE-CC0D-A6C9-5F4C-B6800C415B99}"/>
              </a:ext>
            </a:extLst>
          </p:cNvPr>
          <p:cNvPicPr>
            <a:picLocks noChangeAspect="1"/>
          </p:cNvPicPr>
          <p:nvPr/>
        </p:nvPicPr>
        <p:blipFill>
          <a:blip r:embed="rId3"/>
          <a:stretch>
            <a:fillRect/>
          </a:stretch>
        </p:blipFill>
        <p:spPr>
          <a:xfrm>
            <a:off x="1127442" y="1996717"/>
            <a:ext cx="190517" cy="251482"/>
          </a:xfrm>
          <a:prstGeom prst="rect">
            <a:avLst/>
          </a:prstGeom>
        </p:spPr>
      </p:pic>
      <p:sp>
        <p:nvSpPr>
          <p:cNvPr id="8" name="Text Box 45">
            <a:extLst>
              <a:ext uri="{FF2B5EF4-FFF2-40B4-BE49-F238E27FC236}">
                <a16:creationId xmlns:a16="http://schemas.microsoft.com/office/drawing/2014/main" id="{F2935A7F-6437-978E-B3EE-0A35D3F6A3AA}"/>
              </a:ext>
            </a:extLst>
          </p:cNvPr>
          <p:cNvSpPr txBox="1"/>
          <p:nvPr/>
        </p:nvSpPr>
        <p:spPr>
          <a:xfrm>
            <a:off x="1714947" y="1943388"/>
            <a:ext cx="175260" cy="289560"/>
          </a:xfrm>
          <a:prstGeom prst="rect">
            <a:avLst/>
          </a:prstGeom>
          <a:solidFill>
            <a:sysClr val="window" lastClr="FFFFFF"/>
          </a:solidFill>
          <a:ln w="6350">
            <a:solidFill>
              <a:srgbClr val="FF0000"/>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Calibri" panose="020F0502020204030204" pitchFamily="34" charset="0"/>
                <a:ea typeface="Calibri" panose="020F0502020204030204" pitchFamily="34" charset="0"/>
                <a:cs typeface="Arial" panose="020B0604020202020204" pitchFamily="34" charset="0"/>
              </a:rPr>
              <a:t>2</a:t>
            </a:r>
          </a:p>
        </p:txBody>
      </p:sp>
      <p:sp>
        <p:nvSpPr>
          <p:cNvPr id="9" name="Text Box 46">
            <a:extLst>
              <a:ext uri="{FF2B5EF4-FFF2-40B4-BE49-F238E27FC236}">
                <a16:creationId xmlns:a16="http://schemas.microsoft.com/office/drawing/2014/main" id="{0C791FD5-A3A6-4073-0E79-6FC5DDA06092}"/>
              </a:ext>
            </a:extLst>
          </p:cNvPr>
          <p:cNvSpPr txBox="1"/>
          <p:nvPr/>
        </p:nvSpPr>
        <p:spPr>
          <a:xfrm>
            <a:off x="2090475" y="1966248"/>
            <a:ext cx="175260" cy="266700"/>
          </a:xfrm>
          <a:prstGeom prst="rect">
            <a:avLst/>
          </a:prstGeom>
          <a:solidFill>
            <a:sysClr val="window" lastClr="FFFFFF"/>
          </a:solidFill>
          <a:ln w="6350">
            <a:solidFill>
              <a:srgbClr val="FF0000"/>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Calibri" panose="020F0502020204030204" pitchFamily="34" charset="0"/>
                <a:ea typeface="Calibri" panose="020F0502020204030204" pitchFamily="34" charset="0"/>
                <a:cs typeface="Arial" panose="020B0604020202020204" pitchFamily="34" charset="0"/>
              </a:rPr>
              <a:t>3</a:t>
            </a:r>
          </a:p>
        </p:txBody>
      </p:sp>
      <p:sp>
        <p:nvSpPr>
          <p:cNvPr id="10" name="Text Box 47">
            <a:extLst>
              <a:ext uri="{FF2B5EF4-FFF2-40B4-BE49-F238E27FC236}">
                <a16:creationId xmlns:a16="http://schemas.microsoft.com/office/drawing/2014/main" id="{263E9A1F-5660-539B-EC2F-8EF09C818429}"/>
              </a:ext>
            </a:extLst>
          </p:cNvPr>
          <p:cNvSpPr txBox="1"/>
          <p:nvPr/>
        </p:nvSpPr>
        <p:spPr>
          <a:xfrm>
            <a:off x="2666271" y="1966248"/>
            <a:ext cx="205740" cy="243840"/>
          </a:xfrm>
          <a:prstGeom prst="rect">
            <a:avLst/>
          </a:prstGeom>
          <a:solidFill>
            <a:sysClr val="window" lastClr="FFFFFF"/>
          </a:solidFill>
          <a:ln w="6350">
            <a:solidFill>
              <a:srgbClr val="FF0000"/>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Calibri" panose="020F0502020204030204" pitchFamily="34" charset="0"/>
                <a:ea typeface="Calibri" panose="020F0502020204030204" pitchFamily="34" charset="0"/>
                <a:cs typeface="Arial" panose="020B0604020202020204" pitchFamily="34" charset="0"/>
              </a:rPr>
              <a:t>4</a:t>
            </a:r>
          </a:p>
        </p:txBody>
      </p:sp>
      <p:sp>
        <p:nvSpPr>
          <p:cNvPr id="11" name="Text Box 48">
            <a:extLst>
              <a:ext uri="{FF2B5EF4-FFF2-40B4-BE49-F238E27FC236}">
                <a16:creationId xmlns:a16="http://schemas.microsoft.com/office/drawing/2014/main" id="{C4B1F808-0107-8728-5EE9-8F926D28BA4D}"/>
              </a:ext>
            </a:extLst>
          </p:cNvPr>
          <p:cNvSpPr txBox="1"/>
          <p:nvPr/>
        </p:nvSpPr>
        <p:spPr>
          <a:xfrm>
            <a:off x="3272547" y="2011968"/>
            <a:ext cx="335280" cy="220980"/>
          </a:xfrm>
          <a:prstGeom prst="rect">
            <a:avLst/>
          </a:prstGeom>
          <a:solidFill>
            <a:sysClr val="window" lastClr="FFFFFF"/>
          </a:solidFill>
          <a:ln w="6350">
            <a:solidFill>
              <a:srgbClr val="FF0000"/>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Calibri" panose="020F0502020204030204" pitchFamily="34" charset="0"/>
                <a:ea typeface="Calibri" panose="020F0502020204030204" pitchFamily="34" charset="0"/>
                <a:cs typeface="Arial" panose="020B0604020202020204" pitchFamily="34" charset="0"/>
              </a:rPr>
              <a:t>5</a:t>
            </a:r>
          </a:p>
        </p:txBody>
      </p:sp>
      <p:sp>
        <p:nvSpPr>
          <p:cNvPr id="12" name="Text Box 49">
            <a:extLst>
              <a:ext uri="{FF2B5EF4-FFF2-40B4-BE49-F238E27FC236}">
                <a16:creationId xmlns:a16="http://schemas.microsoft.com/office/drawing/2014/main" id="{CF00AA4B-4619-4CCC-A90F-D468A4EC6947}"/>
              </a:ext>
            </a:extLst>
          </p:cNvPr>
          <p:cNvSpPr txBox="1"/>
          <p:nvPr/>
        </p:nvSpPr>
        <p:spPr>
          <a:xfrm>
            <a:off x="4614639" y="1943388"/>
            <a:ext cx="693420" cy="243840"/>
          </a:xfrm>
          <a:prstGeom prst="rect">
            <a:avLst/>
          </a:prstGeom>
          <a:solidFill>
            <a:sysClr val="window" lastClr="FFFFFF"/>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7000"/>
              </a:lnSpc>
              <a:spcBef>
                <a:spcPts val="0"/>
              </a:spcBef>
              <a:spcAft>
                <a:spcPts val="80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Calibri" panose="020F0502020204030204" pitchFamily="34" charset="0"/>
                <a:ea typeface="Calibri" panose="020F0502020204030204" pitchFamily="34" charset="0"/>
                <a:cs typeface="Arial" panose="020B0604020202020204" pitchFamily="34" charset="0"/>
              </a:rPr>
              <a:t>6</a:t>
            </a:r>
          </a:p>
        </p:txBody>
      </p:sp>
      <p:sp>
        <p:nvSpPr>
          <p:cNvPr id="13" name="Text Box 50">
            <a:extLst>
              <a:ext uri="{FF2B5EF4-FFF2-40B4-BE49-F238E27FC236}">
                <a16:creationId xmlns:a16="http://schemas.microsoft.com/office/drawing/2014/main" id="{614D1863-4FBF-3198-AE28-0A077E1DF75D}"/>
              </a:ext>
            </a:extLst>
          </p:cNvPr>
          <p:cNvSpPr txBox="1"/>
          <p:nvPr/>
        </p:nvSpPr>
        <p:spPr>
          <a:xfrm>
            <a:off x="5956731" y="1943388"/>
            <a:ext cx="464820" cy="243840"/>
          </a:xfrm>
          <a:prstGeom prst="rect">
            <a:avLst/>
          </a:prstGeom>
          <a:solidFill>
            <a:sysClr val="window" lastClr="FFFFFF"/>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7000"/>
              </a:lnSpc>
              <a:spcBef>
                <a:spcPts val="0"/>
              </a:spcBef>
              <a:spcAft>
                <a:spcPts val="80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Calibri" panose="020F0502020204030204" pitchFamily="34" charset="0"/>
                <a:ea typeface="Calibri" panose="020F0502020204030204" pitchFamily="34" charset="0"/>
                <a:cs typeface="Arial" panose="020B0604020202020204" pitchFamily="34" charset="0"/>
              </a:rPr>
              <a:t>7</a:t>
            </a:r>
          </a:p>
        </p:txBody>
      </p:sp>
    </p:spTree>
    <p:extLst>
      <p:ext uri="{BB962C8B-B14F-4D97-AF65-F5344CB8AC3E}">
        <p14:creationId xmlns:p14="http://schemas.microsoft.com/office/powerpoint/2010/main" val="3424674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DB1EA7-C434-F685-C4DA-7FDC09AE3E2B}"/>
              </a:ext>
            </a:extLst>
          </p:cNvPr>
          <p:cNvSpPr>
            <a:spLocks noGrp="1"/>
          </p:cNvSpPr>
          <p:nvPr>
            <p:ph type="title"/>
          </p:nvPr>
        </p:nvSpPr>
        <p:spPr>
          <a:xfrm>
            <a:off x="640080" y="1243013"/>
            <a:ext cx="3855720" cy="4371974"/>
          </a:xfrm>
        </p:spPr>
        <p:txBody>
          <a:bodyPr>
            <a:normAutofit/>
          </a:bodyPr>
          <a:lstStyle/>
          <a:p>
            <a:r>
              <a:rPr lang="en-US" sz="3600">
                <a:solidFill>
                  <a:schemeClr val="tx2"/>
                </a:solidFill>
                <a:cs typeface="Calibri Light"/>
              </a:rPr>
              <a:t>Windows 10 minimum requirements</a:t>
            </a:r>
          </a:p>
        </p:txBody>
      </p:sp>
      <p:graphicFrame>
        <p:nvGraphicFramePr>
          <p:cNvPr id="5" name="Content Placeholder 4">
            <a:extLst>
              <a:ext uri="{FF2B5EF4-FFF2-40B4-BE49-F238E27FC236}">
                <a16:creationId xmlns:a16="http://schemas.microsoft.com/office/drawing/2014/main" id="{593971FD-0060-2154-282A-8463DDA87499}"/>
              </a:ext>
            </a:extLst>
          </p:cNvPr>
          <p:cNvGraphicFramePr>
            <a:graphicFrameLocks noGrp="1"/>
          </p:cNvGraphicFramePr>
          <p:nvPr>
            <p:ph idx="1"/>
            <p:extLst>
              <p:ext uri="{D42A27DB-BD31-4B8C-83A1-F6EECF244321}">
                <p14:modId xmlns:p14="http://schemas.microsoft.com/office/powerpoint/2010/main" val="3735340443"/>
              </p:ext>
            </p:extLst>
          </p:nvPr>
        </p:nvGraphicFramePr>
        <p:xfrm>
          <a:off x="5654842" y="1283368"/>
          <a:ext cx="6110954" cy="4572000"/>
        </p:xfrm>
        <a:graphic>
          <a:graphicData uri="http://schemas.openxmlformats.org/drawingml/2006/table">
            <a:tbl>
              <a:tblPr firstRow="1" bandRow="1">
                <a:tableStyleId>{8799B23B-EC83-4686-B30A-512413B5E67A}</a:tableStyleId>
              </a:tblPr>
              <a:tblGrid>
                <a:gridCol w="2055394">
                  <a:extLst>
                    <a:ext uri="{9D8B030D-6E8A-4147-A177-3AD203B41FA5}">
                      <a16:colId xmlns:a16="http://schemas.microsoft.com/office/drawing/2014/main" val="2694553607"/>
                    </a:ext>
                  </a:extLst>
                </a:gridCol>
                <a:gridCol w="4055560">
                  <a:extLst>
                    <a:ext uri="{9D8B030D-6E8A-4147-A177-3AD203B41FA5}">
                      <a16:colId xmlns:a16="http://schemas.microsoft.com/office/drawing/2014/main" val="2105724796"/>
                    </a:ext>
                  </a:extLst>
                </a:gridCol>
              </a:tblGrid>
              <a:tr h="914400">
                <a:tc>
                  <a:txBody>
                    <a:bodyPr/>
                    <a:lstStyle/>
                    <a:p>
                      <a:pPr lvl="0">
                        <a:buNone/>
                      </a:pPr>
                      <a:r>
                        <a:rPr lang="en-US" sz="1600" b="1" i="0" u="none" strike="noStrike" baseline="0" noProof="0">
                          <a:solidFill>
                            <a:schemeClr val="tx1"/>
                          </a:solidFill>
                          <a:latin typeface="Calibri"/>
                        </a:rPr>
                        <a:t>Processor</a:t>
                      </a:r>
                      <a:endParaRPr lang="en-US" sz="1600" b="1">
                        <a:solidFill>
                          <a:schemeClr val="tx1"/>
                        </a:solidFill>
                      </a:endParaRPr>
                    </a:p>
                  </a:txBody>
                  <a:tcPr anchor="ctr"/>
                </a:tc>
                <a:tc>
                  <a:txBody>
                    <a:bodyPr/>
                    <a:lstStyle/>
                    <a:p>
                      <a:pPr lvl="0">
                        <a:buNone/>
                      </a:pPr>
                      <a:r>
                        <a:rPr lang="en-US" sz="1600" b="0" i="0" u="none" strike="noStrike" baseline="0" noProof="0">
                          <a:solidFill>
                            <a:schemeClr val="tx1"/>
                          </a:solidFill>
                          <a:latin typeface="Calibri"/>
                        </a:rPr>
                        <a:t>1 gigahertz (GHz) or faster processor or SoC</a:t>
                      </a:r>
                      <a:endParaRPr lang="en-US" b="0">
                        <a:solidFill>
                          <a:schemeClr val="tx1"/>
                        </a:solidFill>
                      </a:endParaRPr>
                    </a:p>
                  </a:txBody>
                  <a:tcPr anchor="ctr"/>
                </a:tc>
                <a:extLst>
                  <a:ext uri="{0D108BD9-81ED-4DB2-BD59-A6C34878D82A}">
                    <a16:rowId xmlns:a16="http://schemas.microsoft.com/office/drawing/2014/main" val="1093417326"/>
                  </a:ext>
                </a:extLst>
              </a:tr>
              <a:tr h="914400">
                <a:tc>
                  <a:txBody>
                    <a:bodyPr/>
                    <a:lstStyle/>
                    <a:p>
                      <a:r>
                        <a:rPr lang="en-US" sz="1600" b="1">
                          <a:solidFill>
                            <a:schemeClr val="tx1"/>
                          </a:solidFill>
                        </a:rPr>
                        <a:t>RAM</a:t>
                      </a:r>
                    </a:p>
                  </a:txBody>
                  <a:tcPr anchor="ctr"/>
                </a:tc>
                <a:tc>
                  <a:txBody>
                    <a:bodyPr/>
                    <a:lstStyle/>
                    <a:p>
                      <a:pPr lvl="0">
                        <a:buNone/>
                      </a:pPr>
                      <a:r>
                        <a:rPr lang="en-US" sz="1600" b="0" i="0" u="none" strike="noStrike" baseline="0" noProof="0">
                          <a:solidFill>
                            <a:schemeClr val="tx1"/>
                          </a:solidFill>
                          <a:latin typeface="Calibri"/>
                        </a:rPr>
                        <a:t>1 gigabyte (GB) for 32-bit or 2 GB for 64-bit</a:t>
                      </a:r>
                      <a:endParaRPr lang="en-US" sz="1600">
                        <a:solidFill>
                          <a:schemeClr val="tx1"/>
                        </a:solidFill>
                      </a:endParaRPr>
                    </a:p>
                  </a:txBody>
                  <a:tcPr anchor="ctr"/>
                </a:tc>
                <a:extLst>
                  <a:ext uri="{0D108BD9-81ED-4DB2-BD59-A6C34878D82A}">
                    <a16:rowId xmlns:a16="http://schemas.microsoft.com/office/drawing/2014/main" val="1040125931"/>
                  </a:ext>
                </a:extLst>
              </a:tr>
              <a:tr h="914400">
                <a:tc>
                  <a:txBody>
                    <a:bodyPr/>
                    <a:lstStyle/>
                    <a:p>
                      <a:r>
                        <a:rPr lang="en-US" sz="1600" b="1">
                          <a:solidFill>
                            <a:schemeClr val="tx1"/>
                          </a:solidFill>
                        </a:rPr>
                        <a:t>Hard disk space</a:t>
                      </a:r>
                    </a:p>
                  </a:txBody>
                  <a:tcPr anchor="ctr"/>
                </a:tc>
                <a:tc>
                  <a:txBody>
                    <a:bodyPr/>
                    <a:lstStyle/>
                    <a:p>
                      <a:pPr lvl="0">
                        <a:buNone/>
                      </a:pPr>
                      <a:r>
                        <a:rPr lang="en-US" sz="1600" b="0" i="0" u="none" strike="noStrike" baseline="0" noProof="0">
                          <a:solidFill>
                            <a:schemeClr val="tx1"/>
                          </a:solidFill>
                          <a:latin typeface="Calibri"/>
                        </a:rPr>
                        <a:t>16 GB for 32-bit OS or 20 GB for 64-bit OS</a:t>
                      </a:r>
                      <a:endParaRPr lang="en-US">
                        <a:solidFill>
                          <a:schemeClr val="tx1"/>
                        </a:solidFill>
                      </a:endParaRPr>
                    </a:p>
                  </a:txBody>
                  <a:tcPr anchor="ctr"/>
                </a:tc>
                <a:extLst>
                  <a:ext uri="{0D108BD9-81ED-4DB2-BD59-A6C34878D82A}">
                    <a16:rowId xmlns:a16="http://schemas.microsoft.com/office/drawing/2014/main" val="1812934847"/>
                  </a:ext>
                </a:extLst>
              </a:tr>
              <a:tr h="914400">
                <a:tc>
                  <a:txBody>
                    <a:bodyPr/>
                    <a:lstStyle/>
                    <a:p>
                      <a:r>
                        <a:rPr lang="en-US" sz="1600" b="1">
                          <a:solidFill>
                            <a:schemeClr val="tx1"/>
                          </a:solidFill>
                        </a:rPr>
                        <a:t>Graphic card</a:t>
                      </a:r>
                    </a:p>
                  </a:txBody>
                  <a:tcPr anchor="ctr"/>
                </a:tc>
                <a:tc>
                  <a:txBody>
                    <a:bodyPr/>
                    <a:lstStyle/>
                    <a:p>
                      <a:pPr lvl="0">
                        <a:buNone/>
                      </a:pPr>
                      <a:r>
                        <a:rPr lang="en-US" sz="1600" b="0" i="0" u="none" strike="noStrike" baseline="0" noProof="0">
                          <a:solidFill>
                            <a:schemeClr val="tx1"/>
                          </a:solidFill>
                          <a:latin typeface="Calibri"/>
                        </a:rPr>
                        <a:t>DirectX 9 or later with WDDM 1.0 driver</a:t>
                      </a:r>
                      <a:endParaRPr lang="en-US">
                        <a:solidFill>
                          <a:schemeClr val="tx1"/>
                        </a:solidFill>
                      </a:endParaRPr>
                    </a:p>
                  </a:txBody>
                  <a:tcPr anchor="ctr"/>
                </a:tc>
                <a:extLst>
                  <a:ext uri="{0D108BD9-81ED-4DB2-BD59-A6C34878D82A}">
                    <a16:rowId xmlns:a16="http://schemas.microsoft.com/office/drawing/2014/main" val="413187019"/>
                  </a:ext>
                </a:extLst>
              </a:tr>
              <a:tr h="914400">
                <a:tc>
                  <a:txBody>
                    <a:bodyPr/>
                    <a:lstStyle/>
                    <a:p>
                      <a:r>
                        <a:rPr lang="en-US" sz="1600" b="1">
                          <a:solidFill>
                            <a:schemeClr val="tx1"/>
                          </a:solidFill>
                        </a:rPr>
                        <a:t>Display</a:t>
                      </a:r>
                    </a:p>
                  </a:txBody>
                  <a:tcPr anchor="ctr"/>
                </a:tc>
                <a:tc>
                  <a:txBody>
                    <a:bodyPr/>
                    <a:lstStyle/>
                    <a:p>
                      <a:pPr lvl="0">
                        <a:buNone/>
                      </a:pPr>
                      <a:r>
                        <a:rPr lang="en-US" sz="1600" b="0" i="0" u="none" strike="noStrike" baseline="0" noProof="0">
                          <a:solidFill>
                            <a:schemeClr val="tx1"/>
                          </a:solidFill>
                          <a:latin typeface="Calibri"/>
                        </a:rPr>
                        <a:t>800 x 600</a:t>
                      </a:r>
                      <a:endParaRPr lang="en-US">
                        <a:solidFill>
                          <a:schemeClr val="tx1"/>
                        </a:solidFill>
                      </a:endParaRPr>
                    </a:p>
                  </a:txBody>
                  <a:tcPr anchor="ctr"/>
                </a:tc>
                <a:extLst>
                  <a:ext uri="{0D108BD9-81ED-4DB2-BD59-A6C34878D82A}">
                    <a16:rowId xmlns:a16="http://schemas.microsoft.com/office/drawing/2014/main" val="392312235"/>
                  </a:ext>
                </a:extLst>
              </a:tr>
            </a:tbl>
          </a:graphicData>
        </a:graphic>
      </p:graphicFrame>
    </p:spTree>
    <p:extLst>
      <p:ext uri="{BB962C8B-B14F-4D97-AF65-F5344CB8AC3E}">
        <p14:creationId xmlns:p14="http://schemas.microsoft.com/office/powerpoint/2010/main" val="78032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77D699-0DBD-86EB-2F46-74305C785C6F}"/>
              </a:ext>
            </a:extLst>
          </p:cNvPr>
          <p:cNvSpPr txBox="1"/>
          <p:nvPr/>
        </p:nvSpPr>
        <p:spPr>
          <a:xfrm>
            <a:off x="894945" y="321014"/>
            <a:ext cx="9494195" cy="1070871"/>
          </a:xfrm>
          <a:prstGeom prst="rect">
            <a:avLst/>
          </a:prstGeom>
          <a:noFill/>
        </p:spPr>
        <p:txBody>
          <a:bodyPr wrap="square" rtlCol="0">
            <a:spAutoFit/>
          </a:bodyPr>
          <a:lstStyle/>
          <a:p>
            <a:pPr marL="0" marR="0" algn="ctr">
              <a:lnSpc>
                <a:spcPct val="107000"/>
              </a:lnSpc>
              <a:spcBef>
                <a:spcPts val="0"/>
              </a:spcBef>
              <a:spcAft>
                <a:spcPts val="800"/>
              </a:spcAft>
              <a:tabLst>
                <a:tab pos="4312920" algn="l"/>
              </a:tabLst>
            </a:pPr>
            <a:r>
              <a:rPr lang="en-US" sz="1800">
                <a:effectLst/>
                <a:latin typeface="+mj-lt"/>
                <a:ea typeface="Calibri" panose="020F0502020204030204" pitchFamily="34" charset="0"/>
                <a:cs typeface="Arial" panose="020B0604020202020204" pitchFamily="34" charset="0"/>
              </a:rPr>
              <a:t>Command </a:t>
            </a:r>
            <a:r>
              <a:rPr lang="en-US" sz="1800" b="1">
                <a:solidFill>
                  <a:srgbClr val="FFFF00"/>
                </a:solidFill>
                <a:effectLst/>
                <a:latin typeface="+mj-lt"/>
                <a:ea typeface="Calibri" panose="020F0502020204030204" pitchFamily="34" charset="0"/>
                <a:cs typeface="Arial" panose="020B0604020202020204" pitchFamily="34" charset="0"/>
              </a:rPr>
              <a:t>grep</a:t>
            </a:r>
            <a:r>
              <a:rPr lang="en-US" sz="1800">
                <a:effectLst/>
                <a:latin typeface="+mj-lt"/>
                <a:ea typeface="Calibri" panose="020F0502020204030204" pitchFamily="34" charset="0"/>
                <a:cs typeface="Arial" panose="020B0604020202020204" pitchFamily="34" charset="0"/>
              </a:rPr>
              <a:t> to </a:t>
            </a:r>
            <a:r>
              <a:rPr lang="en-US" sz="1800">
                <a:solidFill>
                  <a:srgbClr val="FFFF00"/>
                </a:solidFill>
                <a:effectLst/>
                <a:latin typeface="+mj-lt"/>
                <a:ea typeface="Calibri" panose="020F0502020204030204" pitchFamily="34" charset="0"/>
                <a:cs typeface="Arial" panose="020B0604020202020204" pitchFamily="34" charset="0"/>
              </a:rPr>
              <a:t>specific search </a:t>
            </a:r>
            <a:r>
              <a:rPr lang="en-US" sz="1800">
                <a:effectLst/>
                <a:latin typeface="+mj-lt"/>
                <a:ea typeface="Calibri" panose="020F0502020204030204" pitchFamily="34" charset="0"/>
                <a:cs typeface="Arial" panose="020B0604020202020204" pitchFamily="34" charset="0"/>
              </a:rPr>
              <a:t>write like image replace mark any another user recorded own device </a:t>
            </a:r>
          </a:p>
          <a:p>
            <a:pPr marL="0" marR="0">
              <a:lnSpc>
                <a:spcPct val="107000"/>
              </a:lnSpc>
              <a:spcBef>
                <a:spcPts val="0"/>
              </a:spcBef>
              <a:spcAft>
                <a:spcPts val="800"/>
              </a:spcAft>
              <a:tabLst>
                <a:tab pos="4312920" algn="l"/>
              </a:tabLst>
            </a:pPr>
            <a:r>
              <a:rPr lang="en-US" sz="1800">
                <a:effectLst/>
                <a:latin typeface="+mj-lt"/>
                <a:ea typeface="Calibri" panose="020F0502020204030204" pitchFamily="34" charset="0"/>
                <a:cs typeface="Arial" panose="020B0604020202020204" pitchFamily="34" charset="0"/>
              </a:rPr>
              <a:t>Note: </a:t>
            </a:r>
            <a:r>
              <a:rPr lang="en-US" sz="1800">
                <a:solidFill>
                  <a:srgbClr val="FF0000"/>
                </a:solidFill>
                <a:effectLst/>
                <a:latin typeface="+mj-lt"/>
                <a:ea typeface="Calibri" panose="020F0502020204030204" pitchFamily="34" charset="0"/>
                <a:cs typeface="Arial" panose="020B0604020202020204" pitchFamily="34" charset="0"/>
              </a:rPr>
              <a:t>we</a:t>
            </a:r>
            <a:r>
              <a:rPr lang="en-US" sz="1800">
                <a:effectLst/>
                <a:latin typeface="+mj-lt"/>
                <a:ea typeface="Calibri" panose="020F0502020204030204" pitchFamily="34" charset="0"/>
                <a:cs typeface="Arial" panose="020B0604020202020204" pitchFamily="34" charset="0"/>
              </a:rPr>
              <a:t> </a:t>
            </a:r>
            <a:r>
              <a:rPr lang="en-US" sz="1800">
                <a:solidFill>
                  <a:srgbClr val="FF0000"/>
                </a:solidFill>
                <a:effectLst/>
                <a:latin typeface="+mj-lt"/>
                <a:ea typeface="Calibri" panose="020F0502020204030204" pitchFamily="34" charset="0"/>
                <a:cs typeface="Arial" panose="020B0604020202020204" pitchFamily="34" charset="0"/>
              </a:rPr>
              <a:t>haven’t already</a:t>
            </a:r>
            <a:r>
              <a:rPr lang="en-US" sz="1800">
                <a:effectLst/>
                <a:latin typeface="+mj-lt"/>
                <a:ea typeface="Calibri" panose="020F0502020204030204" pitchFamily="34" charset="0"/>
                <a:cs typeface="Arial" panose="020B0604020202020204" pitchFamily="34" charset="0"/>
              </a:rPr>
              <a:t> </a:t>
            </a:r>
            <a:r>
              <a:rPr lang="en-US" sz="1800">
                <a:solidFill>
                  <a:srgbClr val="FF0000"/>
                </a:solidFill>
                <a:effectLst/>
                <a:latin typeface="+mj-lt"/>
                <a:ea typeface="Calibri" panose="020F0502020204030204" pitchFamily="34" charset="0"/>
                <a:cs typeface="Arial" panose="020B0604020202020204" pitchFamily="34" charset="0"/>
              </a:rPr>
              <a:t> needed to write </a:t>
            </a:r>
            <a:r>
              <a:rPr lang="en-US" sz="1800" err="1">
                <a:solidFill>
                  <a:srgbClr val="FF0000"/>
                </a:solidFill>
                <a:effectLst/>
                <a:latin typeface="+mj-lt"/>
                <a:ea typeface="Calibri" panose="020F0502020204030204" pitchFamily="34" charset="0"/>
                <a:cs typeface="Arial" panose="020B0604020202020204" pitchFamily="34" charset="0"/>
              </a:rPr>
              <a:t>sudo</a:t>
            </a:r>
            <a:r>
              <a:rPr lang="en-US" sz="1800">
                <a:solidFill>
                  <a:srgbClr val="FF0000"/>
                </a:solidFill>
                <a:effectLst/>
                <a:latin typeface="+mj-lt"/>
                <a:ea typeface="Calibri" panose="020F0502020204030204" pitchFamily="34" charset="0"/>
                <a:cs typeface="Arial" panose="020B0604020202020204" pitchFamily="34" charset="0"/>
              </a:rPr>
              <a:t> inside root ,okay</a:t>
            </a:r>
            <a:endParaRPr lang="en-US" sz="1800">
              <a:effectLst/>
              <a:latin typeface="+mj-lt"/>
              <a:ea typeface="Calibri" panose="020F050202020403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50FDF66C-7383-CF47-C8F3-9803D95D7ADC}"/>
              </a:ext>
            </a:extLst>
          </p:cNvPr>
          <p:cNvPicPr>
            <a:picLocks noChangeAspect="1"/>
          </p:cNvPicPr>
          <p:nvPr/>
        </p:nvPicPr>
        <p:blipFill>
          <a:blip r:embed="rId2"/>
          <a:stretch>
            <a:fillRect/>
          </a:stretch>
        </p:blipFill>
        <p:spPr>
          <a:xfrm>
            <a:off x="1763653" y="2701133"/>
            <a:ext cx="8333954" cy="1831955"/>
          </a:xfrm>
          <a:prstGeom prst="rect">
            <a:avLst/>
          </a:prstGeom>
        </p:spPr>
      </p:pic>
    </p:spTree>
    <p:extLst>
      <p:ext uri="{BB962C8B-B14F-4D97-AF65-F5344CB8AC3E}">
        <p14:creationId xmlns:p14="http://schemas.microsoft.com/office/powerpoint/2010/main" val="2954691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4BA9CC-8CEE-05EE-F89B-BAB930669FF9}"/>
              </a:ext>
            </a:extLst>
          </p:cNvPr>
          <p:cNvSpPr txBox="1"/>
          <p:nvPr/>
        </p:nvSpPr>
        <p:spPr>
          <a:xfrm>
            <a:off x="1264596" y="418289"/>
            <a:ext cx="9815208" cy="3929858"/>
          </a:xfrm>
          <a:prstGeom prst="rect">
            <a:avLst/>
          </a:prstGeom>
          <a:noFill/>
        </p:spPr>
        <p:txBody>
          <a:bodyPr wrap="square" rtlCol="0">
            <a:spAutoFit/>
          </a:bodyPr>
          <a:lstStyle/>
          <a:p>
            <a:pPr marL="0" marR="0" algn="ctr">
              <a:lnSpc>
                <a:spcPct val="107000"/>
              </a:lnSpc>
              <a:spcBef>
                <a:spcPts val="0"/>
              </a:spcBef>
              <a:spcAft>
                <a:spcPts val="800"/>
              </a:spcAft>
              <a:tabLst>
                <a:tab pos="4312920" algn="l"/>
              </a:tabLst>
            </a:pPr>
            <a:r>
              <a:rPr lang="en-US" sz="2400" b="1">
                <a:solidFill>
                  <a:srgbClr val="7030A0"/>
                </a:solidFill>
                <a:effectLst/>
                <a:latin typeface="+mj-lt"/>
                <a:ea typeface="Calibri" panose="020F0502020204030204" pitchFamily="34" charset="0"/>
                <a:cs typeface="Arial" panose="020B0604020202020204" pitchFamily="34" charset="0"/>
              </a:rPr>
              <a:t>ls</a:t>
            </a:r>
            <a:endParaRPr lang="en-US" sz="2400">
              <a:effectLst/>
              <a:latin typeface="+mj-lt"/>
              <a:ea typeface="Calibri" panose="020F0502020204030204" pitchFamily="34" charset="0"/>
              <a:cs typeface="Arial" panose="020B0604020202020204" pitchFamily="34" charset="0"/>
            </a:endParaRPr>
          </a:p>
          <a:p>
            <a:pPr marL="0" marR="0">
              <a:lnSpc>
                <a:spcPct val="107000"/>
              </a:lnSpc>
              <a:spcBef>
                <a:spcPts val="0"/>
              </a:spcBef>
              <a:spcAft>
                <a:spcPts val="800"/>
              </a:spcAft>
              <a:tabLst>
                <a:tab pos="4312920" algn="l"/>
              </a:tabLst>
            </a:pPr>
            <a:r>
              <a:rPr lang="en-US">
                <a:effectLst/>
                <a:ea typeface="Calibri" panose="020F0502020204030204" pitchFamily="34" charset="0"/>
                <a:cs typeface="Arial" panose="020B0604020202020204" pitchFamily="34" charset="0"/>
              </a:rPr>
              <a:t>The ls command lists files and directories within the file system, and shows detailed information about them. It is a part of the GNU core utilities package which is installed on all Linux distributions.</a:t>
            </a:r>
          </a:p>
          <a:p>
            <a:pPr marL="342900" marR="0" lvl="0" indent="-342900">
              <a:lnSpc>
                <a:spcPct val="107000"/>
              </a:lnSpc>
              <a:spcBef>
                <a:spcPts val="0"/>
              </a:spcBef>
              <a:spcAft>
                <a:spcPts val="0"/>
              </a:spcAft>
              <a:buFont typeface="Wingdings" panose="05000000000000000000" pitchFamily="2" charset="2"/>
              <a:buChar char=""/>
              <a:tabLst>
                <a:tab pos="4312920" algn="l"/>
              </a:tabLst>
            </a:pPr>
            <a:r>
              <a:rPr lang="en-US">
                <a:effectLst/>
                <a:ea typeface="Calibri" panose="020F0502020204030204" pitchFamily="34" charset="0"/>
                <a:cs typeface="Arial" panose="020B0604020202020204" pitchFamily="34" charset="0"/>
              </a:rPr>
              <a:t>The file type.</a:t>
            </a:r>
          </a:p>
          <a:p>
            <a:pPr marL="342900" marR="0" lvl="0" indent="-342900">
              <a:lnSpc>
                <a:spcPct val="107000"/>
              </a:lnSpc>
              <a:spcBef>
                <a:spcPts val="0"/>
              </a:spcBef>
              <a:spcAft>
                <a:spcPts val="0"/>
              </a:spcAft>
              <a:buFont typeface="Wingdings" panose="05000000000000000000" pitchFamily="2" charset="2"/>
              <a:buChar char=""/>
              <a:tabLst>
                <a:tab pos="4312920" algn="l"/>
              </a:tabLst>
            </a:pPr>
            <a:r>
              <a:rPr lang="en-US">
                <a:effectLst/>
                <a:ea typeface="Calibri" panose="020F0502020204030204" pitchFamily="34" charset="0"/>
                <a:cs typeface="Arial" panose="020B0604020202020204" pitchFamily="34" charset="0"/>
              </a:rPr>
              <a:t>The file permissions.</a:t>
            </a:r>
          </a:p>
          <a:p>
            <a:pPr marL="342900" marR="0" lvl="0" indent="-342900">
              <a:lnSpc>
                <a:spcPct val="107000"/>
              </a:lnSpc>
              <a:spcBef>
                <a:spcPts val="0"/>
              </a:spcBef>
              <a:spcAft>
                <a:spcPts val="0"/>
              </a:spcAft>
              <a:buFont typeface="Wingdings" panose="05000000000000000000" pitchFamily="2" charset="2"/>
              <a:buChar char=""/>
              <a:tabLst>
                <a:tab pos="4312920" algn="l"/>
              </a:tabLst>
            </a:pPr>
            <a:r>
              <a:rPr lang="en-US">
                <a:effectLst/>
                <a:ea typeface="Calibri" panose="020F0502020204030204" pitchFamily="34" charset="0"/>
                <a:cs typeface="Arial" panose="020B0604020202020204" pitchFamily="34" charset="0"/>
              </a:rPr>
              <a:t>Number of hard links to the file.</a:t>
            </a:r>
          </a:p>
          <a:p>
            <a:pPr marL="342900" marR="0" lvl="0" indent="-342900">
              <a:lnSpc>
                <a:spcPct val="107000"/>
              </a:lnSpc>
              <a:spcBef>
                <a:spcPts val="0"/>
              </a:spcBef>
              <a:spcAft>
                <a:spcPts val="0"/>
              </a:spcAft>
              <a:buFont typeface="Wingdings" panose="05000000000000000000" pitchFamily="2" charset="2"/>
              <a:buChar char=""/>
              <a:tabLst>
                <a:tab pos="4312920" algn="l"/>
              </a:tabLst>
            </a:pPr>
            <a:r>
              <a:rPr lang="en-US">
                <a:effectLst/>
                <a:ea typeface="Calibri" panose="020F0502020204030204" pitchFamily="34" charset="0"/>
                <a:cs typeface="Arial" panose="020B0604020202020204" pitchFamily="34" charset="0"/>
              </a:rPr>
              <a:t>File owner.</a:t>
            </a:r>
          </a:p>
          <a:p>
            <a:pPr marL="342900" marR="0" lvl="0" indent="-342900">
              <a:lnSpc>
                <a:spcPct val="107000"/>
              </a:lnSpc>
              <a:spcBef>
                <a:spcPts val="0"/>
              </a:spcBef>
              <a:spcAft>
                <a:spcPts val="0"/>
              </a:spcAft>
              <a:buFont typeface="Wingdings" panose="05000000000000000000" pitchFamily="2" charset="2"/>
              <a:buChar char=""/>
              <a:tabLst>
                <a:tab pos="4312920" algn="l"/>
              </a:tabLst>
            </a:pPr>
            <a:r>
              <a:rPr lang="en-US">
                <a:effectLst/>
                <a:ea typeface="Calibri" panose="020F0502020204030204" pitchFamily="34" charset="0"/>
                <a:cs typeface="Arial" panose="020B0604020202020204" pitchFamily="34" charset="0"/>
              </a:rPr>
              <a:t>File group.</a:t>
            </a:r>
          </a:p>
          <a:p>
            <a:pPr marL="342900" marR="0" lvl="0" indent="-342900">
              <a:lnSpc>
                <a:spcPct val="107000"/>
              </a:lnSpc>
              <a:spcBef>
                <a:spcPts val="0"/>
              </a:spcBef>
              <a:spcAft>
                <a:spcPts val="0"/>
              </a:spcAft>
              <a:buFont typeface="Wingdings" panose="05000000000000000000" pitchFamily="2" charset="2"/>
              <a:buChar char=""/>
              <a:tabLst>
                <a:tab pos="4312920" algn="l"/>
              </a:tabLst>
            </a:pPr>
            <a:r>
              <a:rPr lang="en-US">
                <a:effectLst/>
                <a:ea typeface="Calibri" panose="020F0502020204030204" pitchFamily="34" charset="0"/>
                <a:cs typeface="Arial" panose="020B0604020202020204" pitchFamily="34" charset="0"/>
              </a:rPr>
              <a:t>File size.</a:t>
            </a:r>
          </a:p>
          <a:p>
            <a:pPr marL="342900" marR="0" lvl="0" indent="-342900">
              <a:lnSpc>
                <a:spcPct val="107000"/>
              </a:lnSpc>
              <a:spcBef>
                <a:spcPts val="0"/>
              </a:spcBef>
              <a:spcAft>
                <a:spcPts val="0"/>
              </a:spcAft>
              <a:buFont typeface="Wingdings" panose="05000000000000000000" pitchFamily="2" charset="2"/>
              <a:buChar char=""/>
              <a:tabLst>
                <a:tab pos="4312920" algn="l"/>
              </a:tabLst>
            </a:pPr>
            <a:r>
              <a:rPr lang="en-US">
                <a:effectLst/>
                <a:ea typeface="Calibri" panose="020F0502020204030204" pitchFamily="34" charset="0"/>
                <a:cs typeface="Arial" panose="020B0604020202020204" pitchFamily="34" charset="0"/>
              </a:rPr>
              <a:t>Date and Time.</a:t>
            </a:r>
          </a:p>
          <a:p>
            <a:pPr marL="342900" marR="0" lvl="0" indent="-342900">
              <a:lnSpc>
                <a:spcPct val="107000"/>
              </a:lnSpc>
              <a:spcBef>
                <a:spcPts val="0"/>
              </a:spcBef>
              <a:spcAft>
                <a:spcPts val="800"/>
              </a:spcAft>
              <a:buFont typeface="Wingdings" panose="05000000000000000000" pitchFamily="2" charset="2"/>
              <a:buChar char=""/>
              <a:tabLst>
                <a:tab pos="4312920" algn="l"/>
              </a:tabLst>
            </a:pPr>
            <a:r>
              <a:rPr lang="en-US">
                <a:effectLst/>
                <a:ea typeface="Calibri" panose="020F0502020204030204" pitchFamily="34" charset="0"/>
                <a:cs typeface="Arial" panose="020B0604020202020204" pitchFamily="34" charset="0"/>
              </a:rPr>
              <a:t>File name.</a:t>
            </a:r>
          </a:p>
        </p:txBody>
      </p:sp>
      <p:pic>
        <p:nvPicPr>
          <p:cNvPr id="5" name="Picture 4">
            <a:extLst>
              <a:ext uri="{FF2B5EF4-FFF2-40B4-BE49-F238E27FC236}">
                <a16:creationId xmlns:a16="http://schemas.microsoft.com/office/drawing/2014/main" id="{B6B1F2B7-3B1E-483D-0A07-5781472F03DB}"/>
              </a:ext>
            </a:extLst>
          </p:cNvPr>
          <p:cNvPicPr>
            <a:picLocks noChangeAspect="1"/>
          </p:cNvPicPr>
          <p:nvPr/>
        </p:nvPicPr>
        <p:blipFill>
          <a:blip r:embed="rId2"/>
          <a:stretch>
            <a:fillRect/>
          </a:stretch>
        </p:blipFill>
        <p:spPr>
          <a:xfrm>
            <a:off x="1442867" y="4455268"/>
            <a:ext cx="9636937" cy="1967395"/>
          </a:xfrm>
          <a:prstGeom prst="rect">
            <a:avLst/>
          </a:prstGeom>
        </p:spPr>
      </p:pic>
    </p:spTree>
    <p:extLst>
      <p:ext uri="{BB962C8B-B14F-4D97-AF65-F5344CB8AC3E}">
        <p14:creationId xmlns:p14="http://schemas.microsoft.com/office/powerpoint/2010/main" val="2830693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3CF9FA-37A5-3BE8-FC30-416CD29BFFD8}"/>
              </a:ext>
            </a:extLst>
          </p:cNvPr>
          <p:cNvSpPr txBox="1"/>
          <p:nvPr/>
        </p:nvSpPr>
        <p:spPr>
          <a:xfrm>
            <a:off x="4202349" y="233463"/>
            <a:ext cx="4124528" cy="400110"/>
          </a:xfrm>
          <a:prstGeom prst="rect">
            <a:avLst/>
          </a:prstGeom>
          <a:noFill/>
        </p:spPr>
        <p:txBody>
          <a:bodyPr wrap="square" rtlCol="0">
            <a:spAutoFit/>
          </a:bodyPr>
          <a:lstStyle/>
          <a:p>
            <a:pPr algn="ctr"/>
            <a:r>
              <a:rPr lang="en-US" sz="2000" b="1">
                <a:solidFill>
                  <a:schemeClr val="accent1">
                    <a:lumMod val="60000"/>
                    <a:lumOff val="40000"/>
                  </a:schemeClr>
                </a:solidFill>
              </a:rPr>
              <a:t>These are users</a:t>
            </a:r>
          </a:p>
        </p:txBody>
      </p:sp>
      <p:pic>
        <p:nvPicPr>
          <p:cNvPr id="3" name="Picture 2">
            <a:extLst>
              <a:ext uri="{FF2B5EF4-FFF2-40B4-BE49-F238E27FC236}">
                <a16:creationId xmlns:a16="http://schemas.microsoft.com/office/drawing/2014/main" id="{34D06CC4-FD55-9C90-CCDD-9B88BB68BA06}"/>
              </a:ext>
            </a:extLst>
          </p:cNvPr>
          <p:cNvPicPr>
            <a:picLocks noChangeAspect="1"/>
          </p:cNvPicPr>
          <p:nvPr/>
        </p:nvPicPr>
        <p:blipFill>
          <a:blip r:embed="rId2"/>
          <a:stretch>
            <a:fillRect/>
          </a:stretch>
        </p:blipFill>
        <p:spPr>
          <a:xfrm>
            <a:off x="509599" y="1051825"/>
            <a:ext cx="11172802" cy="1633007"/>
          </a:xfrm>
          <a:prstGeom prst="rect">
            <a:avLst/>
          </a:prstGeom>
        </p:spPr>
      </p:pic>
      <p:sp>
        <p:nvSpPr>
          <p:cNvPr id="4" name="TextBox 3">
            <a:extLst>
              <a:ext uri="{FF2B5EF4-FFF2-40B4-BE49-F238E27FC236}">
                <a16:creationId xmlns:a16="http://schemas.microsoft.com/office/drawing/2014/main" id="{559DA85E-A5EE-C194-771E-D7F8966D4931}"/>
              </a:ext>
            </a:extLst>
          </p:cNvPr>
          <p:cNvSpPr txBox="1"/>
          <p:nvPr/>
        </p:nvSpPr>
        <p:spPr>
          <a:xfrm>
            <a:off x="2081719" y="2540162"/>
            <a:ext cx="7500026" cy="1262590"/>
          </a:xfrm>
          <a:prstGeom prst="rect">
            <a:avLst/>
          </a:prstGeom>
          <a:noFill/>
        </p:spPr>
        <p:txBody>
          <a:bodyPr wrap="square" rtlCol="0">
            <a:spAutoFit/>
          </a:bodyPr>
          <a:lstStyle/>
          <a:p>
            <a:pPr marL="0" marR="0" algn="ctr">
              <a:lnSpc>
                <a:spcPct val="107000"/>
              </a:lnSpc>
              <a:spcBef>
                <a:spcPts val="0"/>
              </a:spcBef>
              <a:spcAft>
                <a:spcPts val="800"/>
              </a:spcAft>
              <a:tabLst>
                <a:tab pos="4312920" algn="l"/>
              </a:tabLst>
            </a:pPr>
            <a:r>
              <a:rPr lang="en-US" sz="2400">
                <a:solidFill>
                  <a:schemeClr val="accent1">
                    <a:lumMod val="60000"/>
                    <a:lumOff val="40000"/>
                  </a:schemeClr>
                </a:solidFill>
                <a:effectLst/>
                <a:latin typeface="+mj-lt"/>
                <a:ea typeface="Calibri" panose="020F0502020204030204" pitchFamily="34" charset="0"/>
                <a:cs typeface="Arial" panose="020B0604020202020204" pitchFamily="34" charset="0"/>
              </a:rPr>
              <a:t>Change between users</a:t>
            </a:r>
          </a:p>
          <a:p>
            <a:pPr marL="0" marR="0" algn="ctr">
              <a:lnSpc>
                <a:spcPct val="107000"/>
              </a:lnSpc>
              <a:spcBef>
                <a:spcPts val="0"/>
              </a:spcBef>
              <a:spcAft>
                <a:spcPts val="800"/>
              </a:spcAft>
              <a:tabLst>
                <a:tab pos="4312920" algn="l"/>
              </a:tabLst>
            </a:pPr>
            <a:r>
              <a:rPr lang="en-US">
                <a:solidFill>
                  <a:schemeClr val="tx2"/>
                </a:solidFill>
                <a:effectLst/>
                <a:latin typeface="+mj-lt"/>
                <a:ea typeface="Calibri" panose="020F0502020204030204" pitchFamily="34" charset="0"/>
                <a:cs typeface="Arial" panose="020B0604020202020204" pitchFamily="34" charset="0"/>
              </a:rPr>
              <a:t>Su – username</a:t>
            </a:r>
          </a:p>
          <a:p>
            <a:pPr marL="0" marR="0" algn="ctr">
              <a:lnSpc>
                <a:spcPct val="107000"/>
              </a:lnSpc>
              <a:spcBef>
                <a:spcPts val="0"/>
              </a:spcBef>
              <a:spcAft>
                <a:spcPts val="800"/>
              </a:spcAft>
              <a:tabLst>
                <a:tab pos="4312920" algn="l"/>
              </a:tabLst>
            </a:pPr>
            <a:r>
              <a:rPr lang="en-US">
                <a:solidFill>
                  <a:schemeClr val="tx2"/>
                </a:solidFill>
                <a:effectLst/>
                <a:latin typeface="+mj-lt"/>
                <a:ea typeface="Calibri" panose="020F0502020204030204" pitchFamily="34" charset="0"/>
                <a:cs typeface="Arial" panose="020B0604020202020204" pitchFamily="34" charset="0"/>
              </a:rPr>
              <a:t>Echo $SHELL is specific bath of user</a:t>
            </a:r>
          </a:p>
        </p:txBody>
      </p:sp>
      <p:pic>
        <p:nvPicPr>
          <p:cNvPr id="5" name="Picture 4">
            <a:extLst>
              <a:ext uri="{FF2B5EF4-FFF2-40B4-BE49-F238E27FC236}">
                <a16:creationId xmlns:a16="http://schemas.microsoft.com/office/drawing/2014/main" id="{8FBA8087-7A84-3603-DCB3-629E72E2E14C}"/>
              </a:ext>
            </a:extLst>
          </p:cNvPr>
          <p:cNvPicPr>
            <a:picLocks noChangeAspect="1"/>
          </p:cNvPicPr>
          <p:nvPr/>
        </p:nvPicPr>
        <p:blipFill>
          <a:blip r:embed="rId3"/>
          <a:stretch>
            <a:fillRect/>
          </a:stretch>
        </p:blipFill>
        <p:spPr>
          <a:xfrm>
            <a:off x="2928026" y="3802752"/>
            <a:ext cx="5747764" cy="2670279"/>
          </a:xfrm>
          <a:prstGeom prst="rect">
            <a:avLst/>
          </a:prstGeom>
        </p:spPr>
      </p:pic>
    </p:spTree>
    <p:extLst>
      <p:ext uri="{BB962C8B-B14F-4D97-AF65-F5344CB8AC3E}">
        <p14:creationId xmlns:p14="http://schemas.microsoft.com/office/powerpoint/2010/main" val="67895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B0DFC6-7D65-61DB-1623-F93068FCF6A2}"/>
              </a:ext>
            </a:extLst>
          </p:cNvPr>
          <p:cNvSpPr txBox="1"/>
          <p:nvPr/>
        </p:nvSpPr>
        <p:spPr>
          <a:xfrm>
            <a:off x="2568102" y="223736"/>
            <a:ext cx="6770451" cy="774507"/>
          </a:xfrm>
          <a:prstGeom prst="rect">
            <a:avLst/>
          </a:prstGeom>
          <a:noFill/>
        </p:spPr>
        <p:txBody>
          <a:bodyPr wrap="square" rtlCol="0">
            <a:spAutoFit/>
          </a:bodyPr>
          <a:lstStyle/>
          <a:p>
            <a:pPr marL="0" marR="0" algn="ctr">
              <a:lnSpc>
                <a:spcPct val="107000"/>
              </a:lnSpc>
              <a:spcBef>
                <a:spcPts val="0"/>
              </a:spcBef>
              <a:spcAft>
                <a:spcPts val="800"/>
              </a:spcAft>
            </a:pPr>
            <a:r>
              <a:rPr lang="en-US" sz="1800" b="1">
                <a:solidFill>
                  <a:schemeClr val="accent1">
                    <a:lumMod val="60000"/>
                    <a:lumOff val="40000"/>
                  </a:schemeClr>
                </a:solidFill>
                <a:effectLst/>
                <a:latin typeface="+mj-lt"/>
                <a:ea typeface="Calibri" panose="020F0502020204030204" pitchFamily="34" charset="0"/>
                <a:cs typeface="Arial" panose="020B0604020202020204" pitchFamily="34" charset="0"/>
              </a:rPr>
              <a:t>Change password user</a:t>
            </a:r>
          </a:p>
          <a:p>
            <a:pPr marL="0" marR="0" algn="ctr">
              <a:lnSpc>
                <a:spcPct val="107000"/>
              </a:lnSpc>
              <a:spcBef>
                <a:spcPts val="0"/>
              </a:spcBef>
              <a:spcAft>
                <a:spcPts val="800"/>
              </a:spcAft>
            </a:pPr>
            <a:r>
              <a:rPr lang="en-US" sz="1800">
                <a:effectLst/>
                <a:latin typeface="+mj-lt"/>
                <a:ea typeface="Calibri" panose="020F0502020204030204" pitchFamily="34" charset="0"/>
                <a:cs typeface="Arial" panose="020B0604020202020204" pitchFamily="34" charset="0"/>
              </a:rPr>
              <a:t>Use command passwd username</a:t>
            </a:r>
          </a:p>
        </p:txBody>
      </p:sp>
      <p:pic>
        <p:nvPicPr>
          <p:cNvPr id="3" name="Picture 2">
            <a:extLst>
              <a:ext uri="{FF2B5EF4-FFF2-40B4-BE49-F238E27FC236}">
                <a16:creationId xmlns:a16="http://schemas.microsoft.com/office/drawing/2014/main" id="{907F6970-9385-1B63-F933-24DB5EBBC634}"/>
              </a:ext>
            </a:extLst>
          </p:cNvPr>
          <p:cNvPicPr>
            <a:picLocks noChangeAspect="1"/>
          </p:cNvPicPr>
          <p:nvPr/>
        </p:nvPicPr>
        <p:blipFill>
          <a:blip r:embed="rId2"/>
          <a:stretch>
            <a:fillRect/>
          </a:stretch>
        </p:blipFill>
        <p:spPr>
          <a:xfrm>
            <a:off x="1797662" y="1270855"/>
            <a:ext cx="8591728" cy="1863070"/>
          </a:xfrm>
          <a:prstGeom prst="rect">
            <a:avLst/>
          </a:prstGeom>
        </p:spPr>
      </p:pic>
      <p:sp>
        <p:nvSpPr>
          <p:cNvPr id="4" name="TextBox 3">
            <a:extLst>
              <a:ext uri="{FF2B5EF4-FFF2-40B4-BE49-F238E27FC236}">
                <a16:creationId xmlns:a16="http://schemas.microsoft.com/office/drawing/2014/main" id="{26905923-39DF-63A9-5173-F0724886C3CA}"/>
              </a:ext>
            </a:extLst>
          </p:cNvPr>
          <p:cNvSpPr txBox="1"/>
          <p:nvPr/>
        </p:nvSpPr>
        <p:spPr>
          <a:xfrm>
            <a:off x="3219856" y="3149374"/>
            <a:ext cx="5943600" cy="1144096"/>
          </a:xfrm>
          <a:prstGeom prst="rect">
            <a:avLst/>
          </a:prstGeom>
          <a:noFill/>
        </p:spPr>
        <p:txBody>
          <a:bodyPr wrap="square" rtlCol="0">
            <a:spAutoFit/>
          </a:bodyPr>
          <a:lstStyle/>
          <a:p>
            <a:pPr marL="0" marR="0" algn="ctr">
              <a:lnSpc>
                <a:spcPct val="107000"/>
              </a:lnSpc>
              <a:spcBef>
                <a:spcPts val="0"/>
              </a:spcBef>
              <a:spcAft>
                <a:spcPts val="800"/>
              </a:spcAft>
            </a:pPr>
            <a:r>
              <a:rPr lang="en-US" sz="2400">
                <a:solidFill>
                  <a:schemeClr val="accent1">
                    <a:lumMod val="60000"/>
                    <a:lumOff val="40000"/>
                  </a:schemeClr>
                </a:solidFill>
                <a:effectLst/>
                <a:latin typeface="+mj-lt"/>
                <a:ea typeface="Calibri" panose="020F0502020204030204" pitchFamily="34" charset="0"/>
                <a:cs typeface="Arial" panose="020B0604020202020204" pitchFamily="34" charset="0"/>
              </a:rPr>
              <a:t>Delete user</a:t>
            </a:r>
          </a:p>
          <a:p>
            <a:r>
              <a:rPr lang="en-US" sz="1800" err="1">
                <a:effectLst/>
                <a:ea typeface="Calibri" panose="020F0502020204030204" pitchFamily="34" charset="0"/>
                <a:cs typeface="Arial" panose="020B0604020202020204" pitchFamily="34" charset="0"/>
              </a:rPr>
              <a:t>Deluser</a:t>
            </a:r>
            <a:r>
              <a:rPr lang="en-US" sz="1800">
                <a:effectLst/>
                <a:ea typeface="Calibri" panose="020F0502020204030204" pitchFamily="34" charset="0"/>
                <a:cs typeface="Arial" panose="020B0604020202020204" pitchFamily="34" charset="0"/>
              </a:rPr>
              <a:t> username: already delete user but don’t remove from home directory </a:t>
            </a:r>
            <a:endParaRPr lang="en-US"/>
          </a:p>
        </p:txBody>
      </p:sp>
      <p:pic>
        <p:nvPicPr>
          <p:cNvPr id="5" name="Picture 4">
            <a:extLst>
              <a:ext uri="{FF2B5EF4-FFF2-40B4-BE49-F238E27FC236}">
                <a16:creationId xmlns:a16="http://schemas.microsoft.com/office/drawing/2014/main" id="{5184A56F-2D37-A2BF-3BAF-12D8AF7AFE80}"/>
              </a:ext>
            </a:extLst>
          </p:cNvPr>
          <p:cNvPicPr>
            <a:picLocks noChangeAspect="1"/>
          </p:cNvPicPr>
          <p:nvPr/>
        </p:nvPicPr>
        <p:blipFill>
          <a:blip r:embed="rId3"/>
          <a:stretch>
            <a:fillRect/>
          </a:stretch>
        </p:blipFill>
        <p:spPr>
          <a:xfrm>
            <a:off x="2130778" y="4685356"/>
            <a:ext cx="8579471" cy="1345793"/>
          </a:xfrm>
          <a:prstGeom prst="rect">
            <a:avLst/>
          </a:prstGeom>
        </p:spPr>
      </p:pic>
    </p:spTree>
    <p:extLst>
      <p:ext uri="{BB962C8B-B14F-4D97-AF65-F5344CB8AC3E}">
        <p14:creationId xmlns:p14="http://schemas.microsoft.com/office/powerpoint/2010/main" val="1148221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B36CCE-3F43-A1E2-7521-29B46EC8D99E}"/>
              </a:ext>
            </a:extLst>
          </p:cNvPr>
          <p:cNvSpPr txBox="1"/>
          <p:nvPr/>
        </p:nvSpPr>
        <p:spPr>
          <a:xfrm>
            <a:off x="3025302" y="311285"/>
            <a:ext cx="5875507" cy="369332"/>
          </a:xfrm>
          <a:prstGeom prst="rect">
            <a:avLst/>
          </a:prstGeom>
          <a:noFill/>
        </p:spPr>
        <p:txBody>
          <a:bodyPr wrap="square" rtlCol="0">
            <a:spAutoFit/>
          </a:bodyPr>
          <a:lstStyle/>
          <a:p>
            <a:pPr algn="ctr"/>
            <a:r>
              <a:rPr lang="en-US">
                <a:solidFill>
                  <a:srgbClr val="FFFF00"/>
                </a:solidFill>
              </a:rPr>
              <a:t>Already user ( </a:t>
            </a:r>
            <a:r>
              <a:rPr lang="en-US" err="1">
                <a:solidFill>
                  <a:srgbClr val="FFFF00"/>
                </a:solidFill>
              </a:rPr>
              <a:t>mohammed</a:t>
            </a:r>
            <a:r>
              <a:rPr lang="en-US">
                <a:solidFill>
                  <a:srgbClr val="FFFF00"/>
                </a:solidFill>
              </a:rPr>
              <a:t>) not here</a:t>
            </a:r>
          </a:p>
        </p:txBody>
      </p:sp>
      <p:pic>
        <p:nvPicPr>
          <p:cNvPr id="3" name="Picture 2">
            <a:extLst>
              <a:ext uri="{FF2B5EF4-FFF2-40B4-BE49-F238E27FC236}">
                <a16:creationId xmlns:a16="http://schemas.microsoft.com/office/drawing/2014/main" id="{63724061-4BA6-B8F6-6346-13E9868001CA}"/>
              </a:ext>
            </a:extLst>
          </p:cNvPr>
          <p:cNvPicPr>
            <a:picLocks noChangeAspect="1"/>
          </p:cNvPicPr>
          <p:nvPr/>
        </p:nvPicPr>
        <p:blipFill>
          <a:blip r:embed="rId2"/>
          <a:stretch>
            <a:fillRect/>
          </a:stretch>
        </p:blipFill>
        <p:spPr>
          <a:xfrm>
            <a:off x="2188723" y="1020821"/>
            <a:ext cx="8044775" cy="1568880"/>
          </a:xfrm>
          <a:prstGeom prst="rect">
            <a:avLst/>
          </a:prstGeom>
        </p:spPr>
      </p:pic>
      <p:sp>
        <p:nvSpPr>
          <p:cNvPr id="5" name="TextBox 4">
            <a:extLst>
              <a:ext uri="{FF2B5EF4-FFF2-40B4-BE49-F238E27FC236}">
                <a16:creationId xmlns:a16="http://schemas.microsoft.com/office/drawing/2014/main" id="{F7D529A8-EC53-63B1-D0BD-45316810C754}"/>
              </a:ext>
            </a:extLst>
          </p:cNvPr>
          <p:cNvSpPr txBox="1"/>
          <p:nvPr/>
        </p:nvSpPr>
        <p:spPr>
          <a:xfrm>
            <a:off x="408298" y="4210890"/>
            <a:ext cx="4068046" cy="2118785"/>
          </a:xfrm>
          <a:prstGeom prst="rect">
            <a:avLst/>
          </a:prstGeom>
          <a:noFill/>
        </p:spPr>
        <p:txBody>
          <a:bodyPr wrap="square">
            <a:spAutoFit/>
          </a:bodyPr>
          <a:lstStyle/>
          <a:p>
            <a:pPr marL="0" marR="0" algn="ctr">
              <a:lnSpc>
                <a:spcPct val="107000"/>
              </a:lnSpc>
              <a:spcBef>
                <a:spcPts val="0"/>
              </a:spcBef>
              <a:spcAft>
                <a:spcPts val="800"/>
              </a:spcAft>
            </a:pPr>
            <a:r>
              <a:rPr lang="en-US" sz="2000">
                <a:solidFill>
                  <a:srgbClr val="FFFF00"/>
                </a:solidFill>
                <a:effectLst/>
                <a:latin typeface="+mj-lt"/>
                <a:ea typeface="Calibri" panose="020F0502020204030204" pitchFamily="34" charset="0"/>
                <a:cs typeface="Arial" panose="020B0604020202020204" pitchFamily="34" charset="0"/>
              </a:rPr>
              <a:t>But user </a:t>
            </a:r>
            <a:r>
              <a:rPr lang="en-US" sz="2000" err="1">
                <a:solidFill>
                  <a:srgbClr val="FFFF00"/>
                </a:solidFill>
                <a:effectLst/>
                <a:latin typeface="+mj-lt"/>
                <a:ea typeface="Calibri" panose="020F0502020204030204" pitchFamily="34" charset="0"/>
                <a:cs typeface="Arial" panose="020B0604020202020204" pitchFamily="34" charset="0"/>
              </a:rPr>
              <a:t>mohammed</a:t>
            </a:r>
            <a:r>
              <a:rPr lang="en-US" sz="2000">
                <a:solidFill>
                  <a:srgbClr val="FFFF00"/>
                </a:solidFill>
                <a:effectLst/>
                <a:latin typeface="+mj-lt"/>
                <a:ea typeface="Calibri" panose="020F0502020204030204" pitchFamily="34" charset="0"/>
                <a:cs typeface="Arial" panose="020B0604020202020204" pitchFamily="34" charset="0"/>
              </a:rPr>
              <a:t> still in home directory</a:t>
            </a:r>
          </a:p>
          <a:p>
            <a:pPr marL="0" marR="0">
              <a:lnSpc>
                <a:spcPct val="107000"/>
              </a:lnSpc>
              <a:spcBef>
                <a:spcPts val="0"/>
              </a:spcBef>
              <a:spcAft>
                <a:spcPts val="800"/>
              </a:spcAft>
            </a:pPr>
            <a:r>
              <a:rPr lang="en-US" sz="1800" err="1">
                <a:effectLst/>
                <a:ea typeface="Calibri" panose="020F0502020204030204" pitchFamily="34" charset="0"/>
                <a:cs typeface="Arial" panose="020B0604020202020204" pitchFamily="34" charset="0"/>
              </a:rPr>
              <a:t>sudo</a:t>
            </a:r>
            <a:r>
              <a:rPr lang="en-US" sz="1800">
                <a:effectLst/>
                <a:ea typeface="Calibri" panose="020F0502020204030204" pitchFamily="34" charset="0"/>
                <a:cs typeface="Arial" panose="020B0604020202020204" pitchFamily="34" charset="0"/>
              </a:rPr>
              <a:t> </a:t>
            </a:r>
            <a:r>
              <a:rPr lang="en-US" sz="1800" err="1">
                <a:effectLst/>
                <a:ea typeface="Calibri" panose="020F0502020204030204" pitchFamily="34" charset="0"/>
                <a:cs typeface="Arial" panose="020B0604020202020204" pitchFamily="34" charset="0"/>
              </a:rPr>
              <a:t>deluser</a:t>
            </a:r>
            <a:r>
              <a:rPr lang="en-US" sz="1800">
                <a:effectLst/>
                <a:ea typeface="Calibri" panose="020F0502020204030204" pitchFamily="34" charset="0"/>
                <a:cs typeface="Arial" panose="020B0604020202020204" pitchFamily="34" charset="0"/>
              </a:rPr>
              <a:t> --remove-home username : to remove from home directory</a:t>
            </a:r>
            <a:endParaRPr lang="en-US" sz="1400">
              <a:effectLst/>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a:effectLst/>
                <a:ea typeface="Calibri" panose="020F0502020204030204" pitchFamily="34" charset="0"/>
                <a:cs typeface="Arial" panose="020B0604020202020204" pitchFamily="34" charset="0"/>
              </a:rPr>
              <a:t>like example user mat</a:t>
            </a:r>
            <a:endParaRPr lang="en-US" sz="1400">
              <a:effectLst/>
              <a:ea typeface="Calibri" panose="020F050202020403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118B1003-A6D7-DA08-2100-3E85C5604EC1}"/>
              </a:ext>
            </a:extLst>
          </p:cNvPr>
          <p:cNvPicPr>
            <a:picLocks noChangeAspect="1"/>
          </p:cNvPicPr>
          <p:nvPr/>
        </p:nvPicPr>
        <p:blipFill>
          <a:blip r:embed="rId3"/>
          <a:stretch>
            <a:fillRect/>
          </a:stretch>
        </p:blipFill>
        <p:spPr>
          <a:xfrm>
            <a:off x="4970834" y="4268300"/>
            <a:ext cx="6812868" cy="2099965"/>
          </a:xfrm>
          <a:prstGeom prst="rect">
            <a:avLst/>
          </a:prstGeom>
        </p:spPr>
      </p:pic>
      <p:sp>
        <p:nvSpPr>
          <p:cNvPr id="7" name="Rectangle 6">
            <a:extLst>
              <a:ext uri="{FF2B5EF4-FFF2-40B4-BE49-F238E27FC236}">
                <a16:creationId xmlns:a16="http://schemas.microsoft.com/office/drawing/2014/main" id="{B8E3F569-9084-19C1-7BDE-E09D625F2320}"/>
              </a:ext>
            </a:extLst>
          </p:cNvPr>
          <p:cNvSpPr/>
          <p:nvPr/>
        </p:nvSpPr>
        <p:spPr>
          <a:xfrm>
            <a:off x="4970834" y="4698460"/>
            <a:ext cx="4756826" cy="408561"/>
          </a:xfrm>
          <a:prstGeom prst="rect">
            <a:avLst/>
          </a:prstGeom>
          <a:no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9258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8D1407-FAC2-589B-D6A9-AEF7AE1E538E}"/>
              </a:ext>
            </a:extLst>
          </p:cNvPr>
          <p:cNvSpPr txBox="1"/>
          <p:nvPr/>
        </p:nvSpPr>
        <p:spPr>
          <a:xfrm>
            <a:off x="2859933" y="194554"/>
            <a:ext cx="6673174" cy="1502784"/>
          </a:xfrm>
          <a:prstGeom prst="rect">
            <a:avLst/>
          </a:prstGeom>
          <a:noFill/>
        </p:spPr>
        <p:txBody>
          <a:bodyPr wrap="square" rtlCol="0">
            <a:spAutoFit/>
          </a:bodyPr>
          <a:lstStyle/>
          <a:p>
            <a:pPr marL="0" marR="0" algn="ctr">
              <a:lnSpc>
                <a:spcPct val="107000"/>
              </a:lnSpc>
              <a:spcBef>
                <a:spcPts val="0"/>
              </a:spcBef>
              <a:spcAft>
                <a:spcPts val="800"/>
              </a:spcAft>
            </a:pPr>
            <a:r>
              <a:rPr lang="en-US" sz="2000" b="1">
                <a:solidFill>
                  <a:schemeClr val="accent1">
                    <a:lumMod val="60000"/>
                    <a:lumOff val="40000"/>
                  </a:schemeClr>
                </a:solidFill>
                <a:effectLst/>
                <a:latin typeface="+mj-lt"/>
                <a:ea typeface="Calibri" panose="020F0502020204030204" pitchFamily="34" charset="0"/>
                <a:cs typeface="Arial" panose="020B0604020202020204" pitchFamily="34" charset="0"/>
              </a:rPr>
              <a:t>Groups</a:t>
            </a:r>
            <a:endParaRPr lang="en-US" sz="2000">
              <a:solidFill>
                <a:schemeClr val="accent1">
                  <a:lumMod val="60000"/>
                  <a:lumOff val="40000"/>
                </a:schemeClr>
              </a:solidFill>
              <a:effectLst/>
              <a:latin typeface="+mj-lt"/>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err="1">
                <a:effectLst/>
                <a:ea typeface="Calibri" panose="020F0502020204030204" pitchFamily="34" charset="0"/>
                <a:cs typeface="Arial" panose="020B0604020202020204" pitchFamily="34" charset="0"/>
              </a:rPr>
              <a:t>addgroup</a:t>
            </a:r>
            <a:r>
              <a:rPr lang="en-US">
                <a:effectLst/>
                <a:ea typeface="Calibri" panose="020F0502020204030204" pitchFamily="34" charset="0"/>
                <a:cs typeface="Arial" panose="020B0604020202020204" pitchFamily="34" charset="0"/>
              </a:rPr>
              <a:t> name group: to create group to put users have them same access</a:t>
            </a:r>
          </a:p>
          <a:p>
            <a:pPr marL="342900" marR="0" lvl="0" indent="-342900">
              <a:lnSpc>
                <a:spcPct val="107000"/>
              </a:lnSpc>
              <a:spcBef>
                <a:spcPts val="0"/>
              </a:spcBef>
              <a:spcAft>
                <a:spcPts val="800"/>
              </a:spcAft>
              <a:buFont typeface="Wingdings" panose="05000000000000000000" pitchFamily="2" charset="2"/>
              <a:buChar char=""/>
            </a:pPr>
            <a:r>
              <a:rPr lang="en-US">
                <a:effectLst/>
                <a:ea typeface="Calibri" panose="020F0502020204030204" pitchFamily="34" charset="0"/>
                <a:cs typeface="Arial" panose="020B0604020202020204" pitchFamily="34" charset="0"/>
              </a:rPr>
              <a:t>Each group has unique id </a:t>
            </a:r>
          </a:p>
        </p:txBody>
      </p:sp>
      <p:pic>
        <p:nvPicPr>
          <p:cNvPr id="3" name="Picture 2">
            <a:extLst>
              <a:ext uri="{FF2B5EF4-FFF2-40B4-BE49-F238E27FC236}">
                <a16:creationId xmlns:a16="http://schemas.microsoft.com/office/drawing/2014/main" id="{B65B1908-2FE5-45B7-6AC7-3385A3E8B1E2}"/>
              </a:ext>
            </a:extLst>
          </p:cNvPr>
          <p:cNvPicPr>
            <a:picLocks noChangeAspect="1"/>
          </p:cNvPicPr>
          <p:nvPr/>
        </p:nvPicPr>
        <p:blipFill>
          <a:blip r:embed="rId2"/>
          <a:stretch>
            <a:fillRect/>
          </a:stretch>
        </p:blipFill>
        <p:spPr>
          <a:xfrm>
            <a:off x="1770434" y="1837303"/>
            <a:ext cx="8803532" cy="1335140"/>
          </a:xfrm>
          <a:prstGeom prst="rect">
            <a:avLst/>
          </a:prstGeom>
        </p:spPr>
      </p:pic>
      <p:pic>
        <p:nvPicPr>
          <p:cNvPr id="4" name="Picture 3">
            <a:extLst>
              <a:ext uri="{FF2B5EF4-FFF2-40B4-BE49-F238E27FC236}">
                <a16:creationId xmlns:a16="http://schemas.microsoft.com/office/drawing/2014/main" id="{AB3E6511-0AC7-4EB3-A5A6-3035DFCF0B44}"/>
              </a:ext>
            </a:extLst>
          </p:cNvPr>
          <p:cNvPicPr>
            <a:picLocks noChangeAspect="1"/>
          </p:cNvPicPr>
          <p:nvPr/>
        </p:nvPicPr>
        <p:blipFill>
          <a:blip r:embed="rId3"/>
          <a:stretch>
            <a:fillRect/>
          </a:stretch>
        </p:blipFill>
        <p:spPr>
          <a:xfrm>
            <a:off x="1823936" y="3891063"/>
            <a:ext cx="8696528" cy="1479830"/>
          </a:xfrm>
          <a:prstGeom prst="rect">
            <a:avLst/>
          </a:prstGeom>
        </p:spPr>
      </p:pic>
    </p:spTree>
    <p:extLst>
      <p:ext uri="{BB962C8B-B14F-4D97-AF65-F5344CB8AC3E}">
        <p14:creationId xmlns:p14="http://schemas.microsoft.com/office/powerpoint/2010/main" val="4205971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A83576-622F-6A5C-2E60-2E1E019DABE6}"/>
              </a:ext>
            </a:extLst>
          </p:cNvPr>
          <p:cNvSpPr txBox="1"/>
          <p:nvPr/>
        </p:nvSpPr>
        <p:spPr>
          <a:xfrm>
            <a:off x="2704290" y="252920"/>
            <a:ext cx="7276290" cy="1502784"/>
          </a:xfrm>
          <a:prstGeom prst="rect">
            <a:avLst/>
          </a:prstGeom>
          <a:noFill/>
        </p:spPr>
        <p:txBody>
          <a:bodyPr wrap="square" rtlCol="0">
            <a:spAutoFit/>
          </a:bodyPr>
          <a:lstStyle/>
          <a:p>
            <a:pPr marL="0" marR="0" algn="ctr">
              <a:lnSpc>
                <a:spcPct val="107000"/>
              </a:lnSpc>
              <a:spcBef>
                <a:spcPts val="0"/>
              </a:spcBef>
              <a:spcAft>
                <a:spcPts val="800"/>
              </a:spcAft>
            </a:pPr>
            <a:r>
              <a:rPr lang="en-US" sz="2000" b="1">
                <a:solidFill>
                  <a:schemeClr val="accent1">
                    <a:lumMod val="60000"/>
                    <a:lumOff val="40000"/>
                  </a:schemeClr>
                </a:solidFill>
                <a:effectLst/>
                <a:latin typeface="+mj-lt"/>
                <a:ea typeface="Calibri" panose="020F0502020204030204" pitchFamily="34" charset="0"/>
                <a:cs typeface="Arial" panose="020B0604020202020204" pitchFamily="34" charset="0"/>
              </a:rPr>
              <a:t>Add user to group</a:t>
            </a:r>
            <a:endParaRPr lang="en-US" sz="2000">
              <a:solidFill>
                <a:schemeClr val="accent1">
                  <a:lumMod val="60000"/>
                  <a:lumOff val="40000"/>
                </a:schemeClr>
              </a:solidFill>
              <a:effectLst/>
              <a:latin typeface="+mj-lt"/>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b="1" err="1">
                <a:effectLst/>
                <a:ea typeface="Calibri" panose="020F0502020204030204" pitchFamily="34" charset="0"/>
                <a:cs typeface="Arial" panose="020B0604020202020204" pitchFamily="34" charset="0"/>
              </a:rPr>
              <a:t>gpasswd</a:t>
            </a:r>
            <a:r>
              <a:rPr lang="en-US" b="1">
                <a:effectLst/>
                <a:ea typeface="Calibri" panose="020F0502020204030204" pitchFamily="34" charset="0"/>
                <a:cs typeface="Arial" panose="020B0604020202020204" pitchFamily="34" charset="0"/>
              </a:rPr>
              <a:t> group -a username : to add user in group</a:t>
            </a:r>
            <a:endParaRPr lang="en-US">
              <a:effectLst/>
              <a:ea typeface="Calibri" panose="020F0502020204030204" pitchFamily="34" charset="0"/>
              <a:cs typeface="Arial" panose="020B0604020202020204" pitchFamily="34" charset="0"/>
            </a:endParaRPr>
          </a:p>
          <a:p>
            <a:pPr marL="285750" marR="0" indent="-285750">
              <a:lnSpc>
                <a:spcPct val="107000"/>
              </a:lnSpc>
              <a:spcBef>
                <a:spcPts val="0"/>
              </a:spcBef>
              <a:spcAft>
                <a:spcPts val="800"/>
              </a:spcAft>
              <a:buFont typeface="Wingdings" panose="05000000000000000000" pitchFamily="2" charset="2"/>
              <a:buChar char="v"/>
            </a:pPr>
            <a:r>
              <a:rPr lang="en-US">
                <a:effectLst/>
                <a:ea typeface="Calibri" panose="020F0502020204030204" pitchFamily="34" charset="0"/>
                <a:cs typeface="Arial" panose="020B0604020202020204" pitchFamily="34" charset="0"/>
              </a:rPr>
              <a:t>id for user not change when add in group only add id group &amp; name group</a:t>
            </a:r>
          </a:p>
        </p:txBody>
      </p:sp>
      <p:pic>
        <p:nvPicPr>
          <p:cNvPr id="3" name="Picture 2">
            <a:extLst>
              <a:ext uri="{FF2B5EF4-FFF2-40B4-BE49-F238E27FC236}">
                <a16:creationId xmlns:a16="http://schemas.microsoft.com/office/drawing/2014/main" id="{CD295FBA-E3DC-8C91-C6F0-DBBFB133A8D5}"/>
              </a:ext>
            </a:extLst>
          </p:cNvPr>
          <p:cNvPicPr>
            <a:picLocks noChangeAspect="1"/>
          </p:cNvPicPr>
          <p:nvPr/>
        </p:nvPicPr>
        <p:blipFill>
          <a:blip r:embed="rId2"/>
          <a:stretch>
            <a:fillRect/>
          </a:stretch>
        </p:blipFill>
        <p:spPr>
          <a:xfrm>
            <a:off x="1572638" y="1872691"/>
            <a:ext cx="9046723" cy="1916093"/>
          </a:xfrm>
          <a:prstGeom prst="rect">
            <a:avLst/>
          </a:prstGeom>
        </p:spPr>
      </p:pic>
      <p:sp>
        <p:nvSpPr>
          <p:cNvPr id="4" name="Rectangle 3">
            <a:extLst>
              <a:ext uri="{FF2B5EF4-FFF2-40B4-BE49-F238E27FC236}">
                <a16:creationId xmlns:a16="http://schemas.microsoft.com/office/drawing/2014/main" id="{30F86EE3-18FA-2BC0-A83F-089B7FA3A15C}"/>
              </a:ext>
            </a:extLst>
          </p:cNvPr>
          <p:cNvSpPr/>
          <p:nvPr/>
        </p:nvSpPr>
        <p:spPr>
          <a:xfrm>
            <a:off x="1585608" y="2140085"/>
            <a:ext cx="7383293" cy="282102"/>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D95B258-D179-96AC-F5A8-3E6669F1FF92}"/>
              </a:ext>
            </a:extLst>
          </p:cNvPr>
          <p:cNvSpPr/>
          <p:nvPr/>
        </p:nvSpPr>
        <p:spPr>
          <a:xfrm>
            <a:off x="1585608" y="2850204"/>
            <a:ext cx="6060332" cy="447473"/>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A8627E5-9458-2AD3-BD8D-2E8CCC577577}"/>
              </a:ext>
            </a:extLst>
          </p:cNvPr>
          <p:cNvSpPr/>
          <p:nvPr/>
        </p:nvSpPr>
        <p:spPr>
          <a:xfrm>
            <a:off x="1585608" y="3506682"/>
            <a:ext cx="8842443" cy="282102"/>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143BB3C-FC6A-8569-B521-1E3D56EB148D}"/>
              </a:ext>
            </a:extLst>
          </p:cNvPr>
          <p:cNvPicPr>
            <a:picLocks noChangeAspect="1"/>
          </p:cNvPicPr>
          <p:nvPr/>
        </p:nvPicPr>
        <p:blipFill>
          <a:blip r:embed="rId3"/>
          <a:stretch>
            <a:fillRect/>
          </a:stretch>
        </p:blipFill>
        <p:spPr>
          <a:xfrm>
            <a:off x="1585608" y="4135450"/>
            <a:ext cx="9033753" cy="1703584"/>
          </a:xfrm>
          <a:prstGeom prst="rect">
            <a:avLst/>
          </a:prstGeom>
        </p:spPr>
      </p:pic>
    </p:spTree>
    <p:extLst>
      <p:ext uri="{BB962C8B-B14F-4D97-AF65-F5344CB8AC3E}">
        <p14:creationId xmlns:p14="http://schemas.microsoft.com/office/powerpoint/2010/main" val="3097775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9E657A1-1D88-D8EC-8FD2-F589E8C4EB5F}"/>
              </a:ext>
            </a:extLst>
          </p:cNvPr>
          <p:cNvSpPr txBox="1"/>
          <p:nvPr/>
        </p:nvSpPr>
        <p:spPr>
          <a:xfrm>
            <a:off x="2821022" y="214010"/>
            <a:ext cx="7140102" cy="1009187"/>
          </a:xfrm>
          <a:prstGeom prst="rect">
            <a:avLst/>
          </a:prstGeom>
          <a:noFill/>
        </p:spPr>
        <p:txBody>
          <a:bodyPr wrap="square" rtlCol="0">
            <a:spAutoFit/>
          </a:bodyPr>
          <a:lstStyle/>
          <a:p>
            <a:pPr algn="ctr"/>
            <a:r>
              <a:rPr lang="en-US" b="1">
                <a:solidFill>
                  <a:schemeClr val="accent1">
                    <a:lumMod val="60000"/>
                    <a:lumOff val="40000"/>
                  </a:schemeClr>
                </a:solidFill>
              </a:rPr>
              <a:t>Change name group</a:t>
            </a:r>
          </a:p>
          <a:p>
            <a:pPr algn="ctr"/>
            <a:r>
              <a:rPr lang="en-US" err="1"/>
              <a:t>groupmod</a:t>
            </a:r>
            <a:r>
              <a:rPr lang="en-US"/>
              <a:t> (original name group) -n (name group modified)</a:t>
            </a:r>
          </a:p>
          <a:p>
            <a:pPr marL="285750" indent="-285750" algn="ctr">
              <a:lnSpc>
                <a:spcPct val="150000"/>
              </a:lnSpc>
              <a:buFont typeface="Wingdings" panose="05000000000000000000" pitchFamily="2" charset="2"/>
              <a:buChar char="Ø"/>
            </a:pPr>
            <a:r>
              <a:rPr lang="en-US"/>
              <a:t>	Automatically name group change have users</a:t>
            </a:r>
          </a:p>
        </p:txBody>
      </p:sp>
      <p:pic>
        <p:nvPicPr>
          <p:cNvPr id="9" name="Picture 8">
            <a:extLst>
              <a:ext uri="{FF2B5EF4-FFF2-40B4-BE49-F238E27FC236}">
                <a16:creationId xmlns:a16="http://schemas.microsoft.com/office/drawing/2014/main" id="{DC8D4C25-0579-C05E-1FFB-D17BFC1365CA}"/>
              </a:ext>
            </a:extLst>
          </p:cNvPr>
          <p:cNvPicPr>
            <a:picLocks noChangeAspect="1"/>
          </p:cNvPicPr>
          <p:nvPr/>
        </p:nvPicPr>
        <p:blipFill>
          <a:blip r:embed="rId2"/>
          <a:stretch>
            <a:fillRect/>
          </a:stretch>
        </p:blipFill>
        <p:spPr>
          <a:xfrm>
            <a:off x="1332689" y="1498060"/>
            <a:ext cx="9810061" cy="1431783"/>
          </a:xfrm>
          <a:prstGeom prst="rect">
            <a:avLst/>
          </a:prstGeom>
        </p:spPr>
      </p:pic>
      <p:sp>
        <p:nvSpPr>
          <p:cNvPr id="11" name="TextBox 10">
            <a:extLst>
              <a:ext uri="{FF2B5EF4-FFF2-40B4-BE49-F238E27FC236}">
                <a16:creationId xmlns:a16="http://schemas.microsoft.com/office/drawing/2014/main" id="{14352C8D-6CE4-2AB5-73E1-AD590B4B4786}"/>
              </a:ext>
            </a:extLst>
          </p:cNvPr>
          <p:cNvSpPr txBox="1"/>
          <p:nvPr/>
        </p:nvSpPr>
        <p:spPr>
          <a:xfrm>
            <a:off x="3047189" y="2929843"/>
            <a:ext cx="6094378" cy="1069973"/>
          </a:xfrm>
          <a:prstGeom prst="rect">
            <a:avLst/>
          </a:prstGeom>
          <a:noFill/>
        </p:spPr>
        <p:txBody>
          <a:bodyPr wrap="square">
            <a:spAutoFit/>
          </a:bodyPr>
          <a:lstStyle/>
          <a:p>
            <a:pPr marL="0" marR="0" algn="ctr">
              <a:lnSpc>
                <a:spcPct val="107000"/>
              </a:lnSpc>
              <a:spcBef>
                <a:spcPts val="0"/>
              </a:spcBef>
              <a:spcAft>
                <a:spcPts val="800"/>
              </a:spcAft>
            </a:pPr>
            <a:r>
              <a:rPr lang="en-US" sz="2000" b="1">
                <a:solidFill>
                  <a:schemeClr val="accent1">
                    <a:lumMod val="60000"/>
                    <a:lumOff val="40000"/>
                  </a:schemeClr>
                </a:solidFill>
                <a:effectLst/>
                <a:ea typeface="Calibri" panose="020F0502020204030204" pitchFamily="34" charset="0"/>
                <a:cs typeface="Arial" panose="020B0604020202020204" pitchFamily="34" charset="0"/>
              </a:rPr>
              <a:t>Add user to more groups</a:t>
            </a:r>
            <a:endParaRPr lang="en-US" sz="2000">
              <a:solidFill>
                <a:schemeClr val="accent1">
                  <a:lumMod val="60000"/>
                  <a:lumOff val="40000"/>
                </a:schemeClr>
              </a:solidFill>
              <a:effectLst/>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400" b="1" err="1">
                <a:effectLst/>
                <a:ea typeface="Calibri" panose="020F0502020204030204" pitchFamily="34" charset="0"/>
                <a:cs typeface="Arial" panose="020B0604020202020204" pitchFamily="34" charset="0"/>
              </a:rPr>
              <a:t>usermod</a:t>
            </a:r>
            <a:r>
              <a:rPr lang="en-US" sz="1400" b="1">
                <a:effectLst/>
                <a:ea typeface="Calibri" panose="020F0502020204030204" pitchFamily="34" charset="0"/>
                <a:cs typeface="Arial" panose="020B0604020202020204" pitchFamily="34" charset="0"/>
              </a:rPr>
              <a:t> -a -G group name, group name 2 username</a:t>
            </a:r>
            <a:endParaRPr lang="en-US" sz="1100">
              <a:effectLst/>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Wingdings" panose="05000000000000000000" pitchFamily="2" charset="2"/>
              <a:buChar char=""/>
            </a:pPr>
            <a:r>
              <a:rPr lang="en-US" sz="1400" b="1">
                <a:effectLst/>
                <a:ea typeface="Calibri" panose="020F0502020204030204" pitchFamily="34" charset="0"/>
                <a:cs typeface="Arial" panose="020B0604020202020204" pitchFamily="34" charset="0"/>
              </a:rPr>
              <a:t>Write id username : to show user in group added</a:t>
            </a:r>
            <a:endParaRPr lang="en-US" sz="1100">
              <a:effectLst/>
              <a:ea typeface="Calibri" panose="020F050202020403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58880909-E833-C056-93E5-BE0DEA4A4CCE}"/>
              </a:ext>
            </a:extLst>
          </p:cNvPr>
          <p:cNvPicPr>
            <a:picLocks noChangeAspect="1"/>
          </p:cNvPicPr>
          <p:nvPr/>
        </p:nvPicPr>
        <p:blipFill>
          <a:blip r:embed="rId3"/>
          <a:stretch>
            <a:fillRect/>
          </a:stretch>
        </p:blipFill>
        <p:spPr>
          <a:xfrm>
            <a:off x="1848152" y="4696604"/>
            <a:ext cx="8618810" cy="1431783"/>
          </a:xfrm>
          <a:prstGeom prst="rect">
            <a:avLst/>
          </a:prstGeom>
        </p:spPr>
      </p:pic>
    </p:spTree>
    <p:extLst>
      <p:ext uri="{BB962C8B-B14F-4D97-AF65-F5344CB8AC3E}">
        <p14:creationId xmlns:p14="http://schemas.microsoft.com/office/powerpoint/2010/main" val="4016672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AAEAE2-D1CA-1824-7A5A-90EE232E7C5B}"/>
              </a:ext>
            </a:extLst>
          </p:cNvPr>
          <p:cNvSpPr txBox="1"/>
          <p:nvPr/>
        </p:nvSpPr>
        <p:spPr>
          <a:xfrm>
            <a:off x="2393005" y="233464"/>
            <a:ext cx="7198468" cy="1272271"/>
          </a:xfrm>
          <a:prstGeom prst="rect">
            <a:avLst/>
          </a:prstGeom>
          <a:noFill/>
        </p:spPr>
        <p:txBody>
          <a:bodyPr wrap="square" rtlCol="0">
            <a:spAutoFit/>
          </a:bodyPr>
          <a:lstStyle/>
          <a:p>
            <a:pPr marL="0" marR="0" algn="ctr">
              <a:lnSpc>
                <a:spcPct val="107000"/>
              </a:lnSpc>
              <a:spcBef>
                <a:spcPts val="0"/>
              </a:spcBef>
              <a:spcAft>
                <a:spcPts val="800"/>
              </a:spcAft>
            </a:pPr>
            <a:r>
              <a:rPr lang="en-US" sz="2400" b="1">
                <a:solidFill>
                  <a:schemeClr val="accent1">
                    <a:lumMod val="60000"/>
                    <a:lumOff val="40000"/>
                  </a:schemeClr>
                </a:solidFill>
                <a:effectLst/>
                <a:latin typeface="+mj-lt"/>
                <a:ea typeface="Calibri" panose="020F0502020204030204" pitchFamily="34" charset="0"/>
                <a:cs typeface="Arial" panose="020B0604020202020204" pitchFamily="34" charset="0"/>
              </a:rPr>
              <a:t>Change User Primary Group</a:t>
            </a:r>
            <a:endParaRPr lang="en-US" sz="2400">
              <a:solidFill>
                <a:schemeClr val="accent1">
                  <a:lumMod val="60000"/>
                  <a:lumOff val="40000"/>
                </a:schemeClr>
              </a:solidFill>
              <a:effectLst/>
              <a:latin typeface="+mj-lt"/>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b="1" err="1">
                <a:effectLst/>
                <a:ea typeface="Calibri" panose="020F0502020204030204" pitchFamily="34" charset="0"/>
                <a:cs typeface="Arial" panose="020B0604020202020204" pitchFamily="34" charset="0"/>
              </a:rPr>
              <a:t>usermod</a:t>
            </a:r>
            <a:r>
              <a:rPr lang="en-US" b="1">
                <a:effectLst/>
                <a:ea typeface="Calibri" panose="020F0502020204030204" pitchFamily="34" charset="0"/>
                <a:cs typeface="Arial" panose="020B0604020202020204" pitchFamily="34" charset="0"/>
              </a:rPr>
              <a:t> -g GROUP USER : </a:t>
            </a:r>
            <a:r>
              <a:rPr lang="en-US">
                <a:effectLst/>
                <a:ea typeface="Calibri" panose="020F0502020204030204" pitchFamily="34" charset="0"/>
                <a:cs typeface="Arial" panose="020B0604020202020204" pitchFamily="34" charset="0"/>
              </a:rPr>
              <a:t>To change a user’s primary group</a:t>
            </a:r>
          </a:p>
          <a:p>
            <a:pPr marL="342900" marR="0" lvl="0" indent="-342900">
              <a:lnSpc>
                <a:spcPct val="107000"/>
              </a:lnSpc>
              <a:spcBef>
                <a:spcPts val="0"/>
              </a:spcBef>
              <a:spcAft>
                <a:spcPts val="800"/>
              </a:spcAft>
              <a:buFont typeface="Wingdings" panose="05000000000000000000" pitchFamily="2" charset="2"/>
              <a:buChar char=""/>
            </a:pPr>
            <a:r>
              <a:rPr lang="en-US">
                <a:solidFill>
                  <a:srgbClr val="FFFF00"/>
                </a:solidFill>
                <a:effectLst/>
                <a:ea typeface="Calibri" panose="020F0502020204030204" pitchFamily="34" charset="0"/>
                <a:cs typeface="Arial" panose="020B0604020202020204" pitchFamily="34" charset="0"/>
              </a:rPr>
              <a:t>Change gid user to group</a:t>
            </a:r>
          </a:p>
        </p:txBody>
      </p:sp>
      <p:pic>
        <p:nvPicPr>
          <p:cNvPr id="3" name="Picture 2">
            <a:extLst>
              <a:ext uri="{FF2B5EF4-FFF2-40B4-BE49-F238E27FC236}">
                <a16:creationId xmlns:a16="http://schemas.microsoft.com/office/drawing/2014/main" id="{6F5FE56E-64DE-4D94-2243-5BBACF981A3C}"/>
              </a:ext>
            </a:extLst>
          </p:cNvPr>
          <p:cNvPicPr>
            <a:picLocks noChangeAspect="1"/>
          </p:cNvPicPr>
          <p:nvPr/>
        </p:nvPicPr>
        <p:blipFill>
          <a:blip r:embed="rId2"/>
          <a:stretch>
            <a:fillRect/>
          </a:stretch>
        </p:blipFill>
        <p:spPr>
          <a:xfrm>
            <a:off x="1186440" y="1693985"/>
            <a:ext cx="9819119" cy="1375091"/>
          </a:xfrm>
          <a:prstGeom prst="rect">
            <a:avLst/>
          </a:prstGeom>
        </p:spPr>
      </p:pic>
      <p:sp>
        <p:nvSpPr>
          <p:cNvPr id="4" name="TextBox 3">
            <a:extLst>
              <a:ext uri="{FF2B5EF4-FFF2-40B4-BE49-F238E27FC236}">
                <a16:creationId xmlns:a16="http://schemas.microsoft.com/office/drawing/2014/main" id="{6DC2D376-6FA2-09AA-3C78-E0CB31486B70}"/>
              </a:ext>
            </a:extLst>
          </p:cNvPr>
          <p:cNvSpPr txBox="1"/>
          <p:nvPr/>
        </p:nvSpPr>
        <p:spPr>
          <a:xfrm>
            <a:off x="2042809" y="3257326"/>
            <a:ext cx="7422204" cy="797591"/>
          </a:xfrm>
          <a:prstGeom prst="rect">
            <a:avLst/>
          </a:prstGeom>
          <a:noFill/>
        </p:spPr>
        <p:txBody>
          <a:bodyPr wrap="square" rtlCol="0">
            <a:spAutoFit/>
          </a:bodyPr>
          <a:lstStyle/>
          <a:p>
            <a:pPr marL="0" marR="0" algn="ctr">
              <a:lnSpc>
                <a:spcPct val="107000"/>
              </a:lnSpc>
              <a:spcBef>
                <a:spcPts val="0"/>
              </a:spcBef>
              <a:spcAft>
                <a:spcPts val="800"/>
              </a:spcAft>
            </a:pPr>
            <a:r>
              <a:rPr lang="en-US" sz="2000" b="1">
                <a:solidFill>
                  <a:schemeClr val="accent1">
                    <a:lumMod val="60000"/>
                    <a:lumOff val="40000"/>
                  </a:schemeClr>
                </a:solidFill>
                <a:effectLst/>
                <a:latin typeface="+mj-lt"/>
                <a:ea typeface="Calibri" panose="020F0502020204030204" pitchFamily="34" charset="0"/>
                <a:cs typeface="Arial" panose="020B0604020202020204" pitchFamily="34" charset="0"/>
              </a:rPr>
              <a:t>Delete user from group</a:t>
            </a:r>
            <a:endParaRPr lang="en-US" sz="2000">
              <a:solidFill>
                <a:schemeClr val="accent1">
                  <a:lumMod val="60000"/>
                  <a:lumOff val="40000"/>
                </a:schemeClr>
              </a:solidFill>
              <a:effectLst/>
              <a:latin typeface="+mj-lt"/>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b="1" err="1">
                <a:effectLst/>
                <a:ea typeface="Calibri" panose="020F0502020204030204" pitchFamily="34" charset="0"/>
                <a:cs typeface="Arial" panose="020B0604020202020204" pitchFamily="34" charset="0"/>
              </a:rPr>
              <a:t>gpasswd</a:t>
            </a:r>
            <a:r>
              <a:rPr lang="en-US" sz="1800" b="1">
                <a:effectLst/>
                <a:ea typeface="Calibri" panose="020F0502020204030204" pitchFamily="34" charset="0"/>
                <a:cs typeface="Arial" panose="020B0604020202020204" pitchFamily="34" charset="0"/>
              </a:rPr>
              <a:t> (group name) -d (username): remove user from group</a:t>
            </a:r>
            <a:endParaRPr lang="en-US" sz="1400">
              <a:effectLst/>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F911CC1-99CC-7CF9-E576-A96564005EBB}"/>
              </a:ext>
            </a:extLst>
          </p:cNvPr>
          <p:cNvPicPr>
            <a:picLocks noChangeAspect="1"/>
          </p:cNvPicPr>
          <p:nvPr/>
        </p:nvPicPr>
        <p:blipFill>
          <a:blip r:embed="rId3"/>
          <a:stretch>
            <a:fillRect/>
          </a:stretch>
        </p:blipFill>
        <p:spPr>
          <a:xfrm>
            <a:off x="1186439" y="4243166"/>
            <a:ext cx="9819120" cy="1838741"/>
          </a:xfrm>
          <a:prstGeom prst="rect">
            <a:avLst/>
          </a:prstGeom>
        </p:spPr>
      </p:pic>
    </p:spTree>
    <p:extLst>
      <p:ext uri="{BB962C8B-B14F-4D97-AF65-F5344CB8AC3E}">
        <p14:creationId xmlns:p14="http://schemas.microsoft.com/office/powerpoint/2010/main" val="1629134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3CDA84-A039-2BEE-8866-9C1A15385AF7}"/>
              </a:ext>
            </a:extLst>
          </p:cNvPr>
          <p:cNvSpPr txBox="1"/>
          <p:nvPr/>
        </p:nvSpPr>
        <p:spPr>
          <a:xfrm>
            <a:off x="2769140" y="282100"/>
            <a:ext cx="6653719" cy="707886"/>
          </a:xfrm>
          <a:prstGeom prst="rect">
            <a:avLst/>
          </a:prstGeom>
          <a:noFill/>
        </p:spPr>
        <p:txBody>
          <a:bodyPr wrap="square" rtlCol="0">
            <a:spAutoFit/>
          </a:bodyPr>
          <a:lstStyle/>
          <a:p>
            <a:pPr algn="ctr"/>
            <a:r>
              <a:rPr lang="en-US" sz="2000" b="1">
                <a:solidFill>
                  <a:schemeClr val="accent1">
                    <a:lumMod val="60000"/>
                    <a:lumOff val="40000"/>
                  </a:schemeClr>
                </a:solidFill>
              </a:rPr>
              <a:t>Install ,uninstall, </a:t>
            </a:r>
            <a:r>
              <a:rPr lang="en-US" sz="2000" b="1" err="1">
                <a:solidFill>
                  <a:schemeClr val="accent1">
                    <a:lumMod val="60000"/>
                    <a:lumOff val="40000"/>
                  </a:schemeClr>
                </a:solidFill>
              </a:rPr>
              <a:t>upradge</a:t>
            </a:r>
            <a:r>
              <a:rPr lang="en-US" sz="2000" b="1">
                <a:solidFill>
                  <a:schemeClr val="accent1">
                    <a:lumMod val="60000"/>
                    <a:lumOff val="40000"/>
                  </a:schemeClr>
                </a:solidFill>
              </a:rPr>
              <a:t> </a:t>
            </a:r>
          </a:p>
          <a:p>
            <a:pPr algn="ctr"/>
            <a:endParaRPr lang="en-US" sz="2000" b="1">
              <a:solidFill>
                <a:schemeClr val="accent1">
                  <a:lumMod val="60000"/>
                  <a:lumOff val="40000"/>
                </a:schemeClr>
              </a:solidFill>
            </a:endParaRPr>
          </a:p>
        </p:txBody>
      </p:sp>
      <p:sp>
        <p:nvSpPr>
          <p:cNvPr id="5" name="TextBox 4">
            <a:extLst>
              <a:ext uri="{FF2B5EF4-FFF2-40B4-BE49-F238E27FC236}">
                <a16:creationId xmlns:a16="http://schemas.microsoft.com/office/drawing/2014/main" id="{31ED438D-B1C8-BFC6-460E-8927C3478A51}"/>
              </a:ext>
            </a:extLst>
          </p:cNvPr>
          <p:cNvSpPr txBox="1"/>
          <p:nvPr/>
        </p:nvSpPr>
        <p:spPr>
          <a:xfrm>
            <a:off x="155642" y="805320"/>
            <a:ext cx="11206264" cy="1477328"/>
          </a:xfrm>
          <a:prstGeom prst="rect">
            <a:avLst/>
          </a:prstGeom>
          <a:noFill/>
        </p:spPr>
        <p:txBody>
          <a:bodyPr wrap="square" rtlCol="0">
            <a:spAutoFit/>
          </a:bodyPr>
          <a:lstStyle/>
          <a:p>
            <a:r>
              <a:rPr lang="en-US" b="1">
                <a:solidFill>
                  <a:schemeClr val="accent1">
                    <a:lumMod val="60000"/>
                    <a:lumOff val="40000"/>
                  </a:schemeClr>
                </a:solidFill>
              </a:rPr>
              <a:t>APT</a:t>
            </a:r>
          </a:p>
          <a:p>
            <a:r>
              <a:rPr lang="en-US">
                <a:solidFill>
                  <a:schemeClr val="tx2"/>
                </a:solidFill>
              </a:rPr>
              <a:t>Linux manages software through packages, individual units of software that contain user interfaces, modules, and libraries. </a:t>
            </a:r>
          </a:p>
          <a:p>
            <a:endParaRPr lang="en-US"/>
          </a:p>
          <a:p>
            <a:r>
              <a:rPr lang="en-US" b="1" err="1"/>
              <a:t>sudo</a:t>
            </a:r>
            <a:r>
              <a:rPr lang="en-US" b="1"/>
              <a:t> </a:t>
            </a:r>
            <a:r>
              <a:rPr lang="en-US" b="1">
                <a:solidFill>
                  <a:srgbClr val="FFFF00"/>
                </a:solidFill>
              </a:rPr>
              <a:t>apt-get install </a:t>
            </a:r>
            <a:r>
              <a:rPr lang="en-US"/>
              <a:t>[package name 1] </a:t>
            </a:r>
          </a:p>
        </p:txBody>
      </p:sp>
      <p:pic>
        <p:nvPicPr>
          <p:cNvPr id="7" name="Picture 6">
            <a:extLst>
              <a:ext uri="{FF2B5EF4-FFF2-40B4-BE49-F238E27FC236}">
                <a16:creationId xmlns:a16="http://schemas.microsoft.com/office/drawing/2014/main" id="{2A1DD1E2-90E6-F6CC-09FC-899819333DB7}"/>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481631" y="2431916"/>
            <a:ext cx="8878539" cy="4231532"/>
          </a:xfrm>
          <a:prstGeom prst="rect">
            <a:avLst/>
          </a:prstGeom>
        </p:spPr>
      </p:pic>
    </p:spTree>
    <p:extLst>
      <p:ext uri="{BB962C8B-B14F-4D97-AF65-F5344CB8AC3E}">
        <p14:creationId xmlns:p14="http://schemas.microsoft.com/office/powerpoint/2010/main" val="794385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a:t>boot up the computer using the installation media (a USB or DVD), the Windows</a:t>
            </a:r>
          </a:p>
        </p:txBody>
      </p:sp>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2841071" y="2630197"/>
            <a:ext cx="5471634" cy="3040643"/>
          </a:xfrm>
        </p:spPr>
      </p:pic>
    </p:spTree>
    <p:extLst>
      <p:ext uri="{BB962C8B-B14F-4D97-AF65-F5344CB8AC3E}">
        <p14:creationId xmlns:p14="http://schemas.microsoft.com/office/powerpoint/2010/main" val="383301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3CDA84-A039-2BEE-8866-9C1A15385AF7}"/>
              </a:ext>
            </a:extLst>
          </p:cNvPr>
          <p:cNvSpPr txBox="1"/>
          <p:nvPr/>
        </p:nvSpPr>
        <p:spPr>
          <a:xfrm>
            <a:off x="2769140" y="282100"/>
            <a:ext cx="6653719" cy="707886"/>
          </a:xfrm>
          <a:prstGeom prst="rect">
            <a:avLst/>
          </a:prstGeom>
          <a:noFill/>
        </p:spPr>
        <p:txBody>
          <a:bodyPr wrap="square" rtlCol="0">
            <a:spAutoFit/>
          </a:bodyPr>
          <a:lstStyle/>
          <a:p>
            <a:pPr algn="ctr"/>
            <a:r>
              <a:rPr lang="en-US" sz="2000" b="1">
                <a:solidFill>
                  <a:schemeClr val="accent1">
                    <a:lumMod val="60000"/>
                    <a:lumOff val="40000"/>
                  </a:schemeClr>
                </a:solidFill>
              </a:rPr>
              <a:t>Install ,uninstall, </a:t>
            </a:r>
            <a:r>
              <a:rPr lang="en-US" sz="2000" b="1" err="1">
                <a:solidFill>
                  <a:schemeClr val="accent1">
                    <a:lumMod val="60000"/>
                    <a:lumOff val="40000"/>
                  </a:schemeClr>
                </a:solidFill>
              </a:rPr>
              <a:t>upradge</a:t>
            </a:r>
            <a:r>
              <a:rPr lang="en-US" sz="2000" b="1">
                <a:solidFill>
                  <a:schemeClr val="accent1">
                    <a:lumMod val="60000"/>
                    <a:lumOff val="40000"/>
                  </a:schemeClr>
                </a:solidFill>
              </a:rPr>
              <a:t> </a:t>
            </a:r>
          </a:p>
          <a:p>
            <a:pPr algn="ctr"/>
            <a:endParaRPr lang="en-US" sz="2000" b="1">
              <a:solidFill>
                <a:schemeClr val="accent1">
                  <a:lumMod val="60000"/>
                  <a:lumOff val="40000"/>
                </a:schemeClr>
              </a:solidFill>
            </a:endParaRPr>
          </a:p>
        </p:txBody>
      </p:sp>
      <p:sp>
        <p:nvSpPr>
          <p:cNvPr id="3" name="TextBox 2">
            <a:extLst>
              <a:ext uri="{FF2B5EF4-FFF2-40B4-BE49-F238E27FC236}">
                <a16:creationId xmlns:a16="http://schemas.microsoft.com/office/drawing/2014/main" id="{9C9E1B1E-7FEE-6D6B-2CC4-776078B8FB32}"/>
              </a:ext>
            </a:extLst>
          </p:cNvPr>
          <p:cNvSpPr txBox="1"/>
          <p:nvPr/>
        </p:nvSpPr>
        <p:spPr>
          <a:xfrm>
            <a:off x="418289" y="817122"/>
            <a:ext cx="11079805" cy="1200329"/>
          </a:xfrm>
          <a:prstGeom prst="rect">
            <a:avLst/>
          </a:prstGeom>
          <a:noFill/>
        </p:spPr>
        <p:txBody>
          <a:bodyPr wrap="square" rtlCol="0">
            <a:spAutoFit/>
          </a:bodyPr>
          <a:lstStyle/>
          <a:p>
            <a:r>
              <a:rPr lang="en-US"/>
              <a:t>Removing Packages</a:t>
            </a:r>
          </a:p>
          <a:p>
            <a:r>
              <a:rPr lang="en-US"/>
              <a:t>you can uninstall its associated packages.</a:t>
            </a:r>
          </a:p>
          <a:p>
            <a:endParaRPr lang="en-US"/>
          </a:p>
          <a:p>
            <a:r>
              <a:rPr lang="en-US" err="1"/>
              <a:t>sudo</a:t>
            </a:r>
            <a:r>
              <a:rPr lang="en-US"/>
              <a:t> </a:t>
            </a:r>
            <a:r>
              <a:rPr lang="en-US">
                <a:solidFill>
                  <a:srgbClr val="FFFF00"/>
                </a:solidFill>
              </a:rPr>
              <a:t>apt-get remove </a:t>
            </a:r>
            <a:r>
              <a:rPr lang="en-US"/>
              <a:t>[package name] </a:t>
            </a:r>
          </a:p>
        </p:txBody>
      </p:sp>
      <p:pic>
        <p:nvPicPr>
          <p:cNvPr id="7" name="Picture 6" descr="A computer screen shot of a computer error&#10;&#10;Description automatically generated">
            <a:extLst>
              <a:ext uri="{FF2B5EF4-FFF2-40B4-BE49-F238E27FC236}">
                <a16:creationId xmlns:a16="http://schemas.microsoft.com/office/drawing/2014/main" id="{C6208126-C60C-D041-2032-7ABE2671C3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8655" y="2552473"/>
            <a:ext cx="8707065" cy="3240139"/>
          </a:xfrm>
          <a:prstGeom prst="rect">
            <a:avLst/>
          </a:prstGeom>
        </p:spPr>
      </p:pic>
    </p:spTree>
    <p:extLst>
      <p:ext uri="{BB962C8B-B14F-4D97-AF65-F5344CB8AC3E}">
        <p14:creationId xmlns:p14="http://schemas.microsoft.com/office/powerpoint/2010/main" val="3081385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3CDA84-A039-2BEE-8866-9C1A15385AF7}"/>
              </a:ext>
            </a:extLst>
          </p:cNvPr>
          <p:cNvSpPr txBox="1"/>
          <p:nvPr/>
        </p:nvSpPr>
        <p:spPr>
          <a:xfrm>
            <a:off x="2769140" y="282100"/>
            <a:ext cx="6653719" cy="707886"/>
          </a:xfrm>
          <a:prstGeom prst="rect">
            <a:avLst/>
          </a:prstGeom>
          <a:noFill/>
        </p:spPr>
        <p:txBody>
          <a:bodyPr wrap="square" rtlCol="0">
            <a:spAutoFit/>
          </a:bodyPr>
          <a:lstStyle/>
          <a:p>
            <a:pPr algn="ctr"/>
            <a:r>
              <a:rPr lang="en-US" sz="2000" b="1">
                <a:solidFill>
                  <a:schemeClr val="accent1">
                    <a:lumMod val="60000"/>
                    <a:lumOff val="40000"/>
                  </a:schemeClr>
                </a:solidFill>
              </a:rPr>
              <a:t>Install ,uninstall, </a:t>
            </a:r>
            <a:r>
              <a:rPr lang="en-US" sz="2000" b="1" err="1">
                <a:solidFill>
                  <a:schemeClr val="accent1">
                    <a:lumMod val="60000"/>
                    <a:lumOff val="40000"/>
                  </a:schemeClr>
                </a:solidFill>
              </a:rPr>
              <a:t>upradge</a:t>
            </a:r>
            <a:r>
              <a:rPr lang="en-US" sz="2000" b="1">
                <a:solidFill>
                  <a:schemeClr val="accent1">
                    <a:lumMod val="60000"/>
                    <a:lumOff val="40000"/>
                  </a:schemeClr>
                </a:solidFill>
              </a:rPr>
              <a:t> </a:t>
            </a:r>
          </a:p>
          <a:p>
            <a:pPr algn="ctr"/>
            <a:endParaRPr lang="en-US" sz="2000" b="1">
              <a:solidFill>
                <a:schemeClr val="accent1">
                  <a:lumMod val="60000"/>
                  <a:lumOff val="40000"/>
                </a:schemeClr>
              </a:solidFill>
            </a:endParaRPr>
          </a:p>
        </p:txBody>
      </p:sp>
      <p:sp>
        <p:nvSpPr>
          <p:cNvPr id="3" name="TextBox 2">
            <a:extLst>
              <a:ext uri="{FF2B5EF4-FFF2-40B4-BE49-F238E27FC236}">
                <a16:creationId xmlns:a16="http://schemas.microsoft.com/office/drawing/2014/main" id="{34432932-8027-8E50-D55A-5672C5735F37}"/>
              </a:ext>
            </a:extLst>
          </p:cNvPr>
          <p:cNvSpPr txBox="1"/>
          <p:nvPr/>
        </p:nvSpPr>
        <p:spPr>
          <a:xfrm>
            <a:off x="175098" y="959208"/>
            <a:ext cx="11507822" cy="5216813"/>
          </a:xfrm>
          <a:prstGeom prst="rect">
            <a:avLst/>
          </a:prstGeom>
          <a:noFill/>
        </p:spPr>
        <p:txBody>
          <a:bodyPr wrap="square" rtlCol="0">
            <a:spAutoFit/>
          </a:bodyPr>
          <a:lstStyle/>
          <a:p>
            <a:r>
              <a:rPr lang="en-US" b="1">
                <a:solidFill>
                  <a:schemeClr val="accent1">
                    <a:lumMod val="60000"/>
                    <a:lumOff val="40000"/>
                  </a:schemeClr>
                </a:solidFill>
              </a:rPr>
              <a:t>Upgrading Software</a:t>
            </a:r>
          </a:p>
          <a:p>
            <a:r>
              <a:rPr lang="en-US"/>
              <a:t>You can upgrade individual programs with the following command:</a:t>
            </a:r>
          </a:p>
          <a:p>
            <a:endParaRPr lang="en-US"/>
          </a:p>
          <a:p>
            <a:r>
              <a:rPr lang="en-US" err="1"/>
              <a:t>sudo</a:t>
            </a:r>
            <a:r>
              <a:rPr lang="en-US"/>
              <a:t> </a:t>
            </a:r>
            <a:r>
              <a:rPr lang="en-US">
                <a:solidFill>
                  <a:srgbClr val="FFFF00"/>
                </a:solidFill>
              </a:rPr>
              <a:t>apt-get upgrade </a:t>
            </a:r>
            <a:r>
              <a:rPr lang="en-US"/>
              <a:t>[package name ]</a:t>
            </a:r>
          </a:p>
          <a:p>
            <a:endParaRPr lang="en-US"/>
          </a:p>
          <a:p>
            <a:r>
              <a:rPr lang="en-US" err="1"/>
              <a:t>ou</a:t>
            </a:r>
            <a:r>
              <a:rPr lang="en-US"/>
              <a:t> can upgrade all packages by having without arguments:</a:t>
            </a:r>
          </a:p>
          <a:p>
            <a:endParaRPr lang="en-US"/>
          </a:p>
          <a:p>
            <a:r>
              <a:rPr lang="en-US" b="1" err="1"/>
              <a:t>sudo</a:t>
            </a:r>
            <a:r>
              <a:rPr lang="en-US" b="1"/>
              <a:t> apt-get upgrade</a:t>
            </a:r>
          </a:p>
          <a:p>
            <a:endParaRPr lang="en-US" b="1"/>
          </a:p>
          <a:p>
            <a:r>
              <a:rPr lang="en-US" sz="2000" b="1">
                <a:solidFill>
                  <a:schemeClr val="accent1">
                    <a:lumMod val="60000"/>
                    <a:lumOff val="40000"/>
                  </a:schemeClr>
                </a:solidFill>
                <a:latin typeface="+mj-lt"/>
              </a:rPr>
              <a:t>Cleaning</a:t>
            </a:r>
          </a:p>
          <a:p>
            <a:r>
              <a:rPr lang="en-US">
                <a:solidFill>
                  <a:schemeClr val="tx2"/>
                </a:solidFill>
              </a:rPr>
              <a:t>When you download packages, Ubuntu caches them in case it needs to refer to them further. You can delete this cache and get back some hard drive space with the following command</a:t>
            </a:r>
            <a:r>
              <a:rPr lang="en-US">
                <a:solidFill>
                  <a:schemeClr val="accent1">
                    <a:lumMod val="60000"/>
                    <a:lumOff val="40000"/>
                  </a:schemeClr>
                </a:solidFill>
              </a:rPr>
              <a:t>:</a:t>
            </a:r>
          </a:p>
          <a:p>
            <a:endParaRPr lang="en-US">
              <a:solidFill>
                <a:schemeClr val="accent1">
                  <a:lumMod val="60000"/>
                  <a:lumOff val="40000"/>
                </a:schemeClr>
              </a:solidFill>
            </a:endParaRPr>
          </a:p>
          <a:p>
            <a:pPr>
              <a:lnSpc>
                <a:spcPct val="150000"/>
              </a:lnSpc>
            </a:pPr>
            <a:r>
              <a:rPr lang="en-US" err="1">
                <a:solidFill>
                  <a:srgbClr val="FFFF00"/>
                </a:solidFill>
              </a:rPr>
              <a:t>sudo</a:t>
            </a:r>
            <a:r>
              <a:rPr lang="en-US">
                <a:solidFill>
                  <a:srgbClr val="FFFF00"/>
                </a:solidFill>
              </a:rPr>
              <a:t> apt-get clean</a:t>
            </a:r>
          </a:p>
          <a:p>
            <a:r>
              <a:rPr lang="en-US" sz="2000" b="1">
                <a:solidFill>
                  <a:schemeClr val="accent1">
                    <a:lumMod val="60000"/>
                    <a:lumOff val="40000"/>
                  </a:schemeClr>
                </a:solidFill>
              </a:rPr>
              <a:t>Checking What's Installed</a:t>
            </a:r>
          </a:p>
          <a:p>
            <a:pPr>
              <a:lnSpc>
                <a:spcPct val="150000"/>
              </a:lnSpc>
            </a:pPr>
            <a:r>
              <a:rPr lang="en-US" sz="2000" b="1" err="1">
                <a:solidFill>
                  <a:srgbClr val="FFFF00"/>
                </a:solidFill>
              </a:rPr>
              <a:t>sudo</a:t>
            </a:r>
            <a:r>
              <a:rPr lang="en-US" sz="2000" b="1">
                <a:solidFill>
                  <a:srgbClr val="FFFF00"/>
                </a:solidFill>
              </a:rPr>
              <a:t> </a:t>
            </a:r>
            <a:r>
              <a:rPr lang="en-US" sz="2000" b="1" err="1">
                <a:solidFill>
                  <a:srgbClr val="FFFF00"/>
                </a:solidFill>
              </a:rPr>
              <a:t>dpkg</a:t>
            </a:r>
            <a:r>
              <a:rPr lang="en-US" sz="2000" b="1">
                <a:solidFill>
                  <a:srgbClr val="FFFF00"/>
                </a:solidFill>
              </a:rPr>
              <a:t> --list</a:t>
            </a:r>
          </a:p>
          <a:p>
            <a:endParaRPr lang="en-US" sz="2000" b="1">
              <a:solidFill>
                <a:schemeClr val="accent1">
                  <a:lumMod val="60000"/>
                  <a:lumOff val="40000"/>
                </a:schemeClr>
              </a:solidFill>
            </a:endParaRPr>
          </a:p>
        </p:txBody>
      </p:sp>
    </p:spTree>
    <p:extLst>
      <p:ext uri="{BB962C8B-B14F-4D97-AF65-F5344CB8AC3E}">
        <p14:creationId xmlns:p14="http://schemas.microsoft.com/office/powerpoint/2010/main" val="78847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 name="Picture 3" descr="A computer on a table&#10;&#10;Description automatically generated">
            <a:extLst>
              <a:ext uri="{FF2B5EF4-FFF2-40B4-BE49-F238E27FC236}">
                <a16:creationId xmlns:a16="http://schemas.microsoft.com/office/drawing/2014/main" id="{F45754E5-7DE1-03B8-6BD4-1C8330A2DC61}"/>
              </a:ext>
            </a:extLst>
          </p:cNvPr>
          <p:cNvPicPr>
            <a:picLocks noChangeAspect="1"/>
          </p:cNvPicPr>
          <p:nvPr/>
        </p:nvPicPr>
        <p:blipFill>
          <a:blip r:embed="rId3">
            <a:extLst>
              <a:ext uri="{28A0092B-C50C-407E-A947-70E740481C1C}">
                <a14:useLocalDpi xmlns:a14="http://schemas.microsoft.com/office/drawing/2010/main" val="0"/>
              </a:ext>
            </a:extLst>
          </a:blip>
          <a:srcRect r="7555"/>
          <a:stretch/>
        </p:blipFill>
        <p:spPr>
          <a:xfrm>
            <a:off x="20" y="10"/>
            <a:ext cx="12191980" cy="6857990"/>
          </a:xfrm>
          <a:prstGeom prst="rect">
            <a:avLst/>
          </a:prstGeom>
        </p:spPr>
      </p:pic>
      <p:pic>
        <p:nvPicPr>
          <p:cNvPr id="6" name="Picture 5" descr="A computer and mouse on a table&#10;&#10;Description automatically generated">
            <a:extLst>
              <a:ext uri="{FF2B5EF4-FFF2-40B4-BE49-F238E27FC236}">
                <a16:creationId xmlns:a16="http://schemas.microsoft.com/office/drawing/2014/main" id="{0A2E3908-6E04-4FA4-6021-AA2776DB6A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7130" y="4324340"/>
            <a:ext cx="4514850" cy="2533650"/>
          </a:xfrm>
          <a:prstGeom prst="rect">
            <a:avLst/>
          </a:prstGeom>
        </p:spPr>
      </p:pic>
    </p:spTree>
    <p:extLst>
      <p:ext uri="{BB962C8B-B14F-4D97-AF65-F5344CB8AC3E}">
        <p14:creationId xmlns:p14="http://schemas.microsoft.com/office/powerpoint/2010/main" val="293818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6" name="Picture 5" descr="A computer and mouse on a table&#10;&#10;Description automatically generated">
            <a:extLst>
              <a:ext uri="{FF2B5EF4-FFF2-40B4-BE49-F238E27FC236}">
                <a16:creationId xmlns:a16="http://schemas.microsoft.com/office/drawing/2014/main" id="{0A2E3908-6E04-4FA4-6021-AA2776DB6AF4}"/>
              </a:ext>
            </a:extLst>
          </p:cNvPr>
          <p:cNvPicPr>
            <a:picLocks noChangeAspect="1"/>
          </p:cNvPicPr>
          <p:nvPr/>
        </p:nvPicPr>
        <p:blipFill>
          <a:blip r:embed="rId3">
            <a:extLst>
              <a:ext uri="{28A0092B-C50C-407E-A947-70E740481C1C}">
                <a14:useLocalDpi xmlns:a14="http://schemas.microsoft.com/office/drawing/2010/main" val="0"/>
              </a:ext>
            </a:extLst>
          </a:blip>
          <a:srcRect l="444"/>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52B1435E-BAB8-43AB-AF6A-C15D437DCB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extBox 1">
            <a:extLst>
              <a:ext uri="{FF2B5EF4-FFF2-40B4-BE49-F238E27FC236}">
                <a16:creationId xmlns:a16="http://schemas.microsoft.com/office/drawing/2014/main" id="{926377AB-51DD-E8BC-597D-6CA78D8C5136}"/>
              </a:ext>
            </a:extLst>
          </p:cNvPr>
          <p:cNvSpPr txBox="1"/>
          <p:nvPr/>
        </p:nvSpPr>
        <p:spPr>
          <a:xfrm>
            <a:off x="2276272" y="291830"/>
            <a:ext cx="7093151" cy="1602490"/>
          </a:xfrm>
          <a:prstGeom prst="rect">
            <a:avLst/>
          </a:prstGeom>
          <a:noFill/>
        </p:spPr>
        <p:txBody>
          <a:bodyPr wrap="square" rtlCol="0">
            <a:spAutoFit/>
          </a:bodyPr>
          <a:lstStyle/>
          <a:p>
            <a:pPr algn="ctr">
              <a:lnSpc>
                <a:spcPct val="150000"/>
              </a:lnSpc>
            </a:pPr>
            <a:r>
              <a:rPr lang="en-US" sz="2800" b="1">
                <a:solidFill>
                  <a:srgbClr val="002060"/>
                </a:solidFill>
              </a:rPr>
              <a:t>Mac </a:t>
            </a:r>
            <a:r>
              <a:rPr lang="en-US" sz="2800" b="1" err="1">
                <a:solidFill>
                  <a:srgbClr val="002060"/>
                </a:solidFill>
              </a:rPr>
              <a:t>os</a:t>
            </a:r>
            <a:endParaRPr lang="en-US" sz="2800" b="1">
              <a:solidFill>
                <a:srgbClr val="002060"/>
              </a:solidFill>
            </a:endParaRPr>
          </a:p>
          <a:p>
            <a:pPr algn="ctr">
              <a:lnSpc>
                <a:spcPct val="150000"/>
              </a:lnSpc>
            </a:pPr>
            <a:r>
              <a:rPr lang="en-US" sz="2000" b="1"/>
              <a:t>Synchronize with mac devices produced by apple</a:t>
            </a:r>
          </a:p>
          <a:p>
            <a:pPr algn="ctr">
              <a:lnSpc>
                <a:spcPct val="150000"/>
              </a:lnSpc>
            </a:pPr>
            <a:r>
              <a:rPr lang="en-US" sz="2000" b="1"/>
              <a:t>And already installed when you buy device </a:t>
            </a:r>
          </a:p>
        </p:txBody>
      </p:sp>
      <p:sp>
        <p:nvSpPr>
          <p:cNvPr id="3" name="TextBox 2">
            <a:extLst>
              <a:ext uri="{FF2B5EF4-FFF2-40B4-BE49-F238E27FC236}">
                <a16:creationId xmlns:a16="http://schemas.microsoft.com/office/drawing/2014/main" id="{9AB2F3E9-1D75-FA14-F017-6757256B9D86}"/>
              </a:ext>
            </a:extLst>
          </p:cNvPr>
          <p:cNvSpPr txBox="1"/>
          <p:nvPr/>
        </p:nvSpPr>
        <p:spPr>
          <a:xfrm>
            <a:off x="770106" y="1894320"/>
            <a:ext cx="10651787" cy="1754326"/>
          </a:xfrm>
          <a:prstGeom prst="rect">
            <a:avLst/>
          </a:prstGeom>
          <a:noFill/>
        </p:spPr>
        <p:txBody>
          <a:bodyPr wrap="square" rtlCol="0">
            <a:spAutoFit/>
          </a:bodyPr>
          <a:lstStyle/>
          <a:p>
            <a:r>
              <a:rPr lang="en-US" b="1"/>
              <a:t>But when try installed on virtual machine , you should warn , more and difference steps</a:t>
            </a:r>
          </a:p>
          <a:p>
            <a:r>
              <a:rPr lang="en-US" b="1"/>
              <a:t>Every version</a:t>
            </a:r>
          </a:p>
          <a:p>
            <a:r>
              <a:rPr lang="en-US" b="1"/>
              <a:t>That’s download by illegal , may be harmful your device because that’s crack and </a:t>
            </a:r>
            <a:r>
              <a:rPr lang="en-US" b="1" err="1"/>
              <a:t>maleware</a:t>
            </a:r>
            <a:endParaRPr lang="en-US" b="1"/>
          </a:p>
          <a:p>
            <a:r>
              <a:rPr lang="en-US" b="1"/>
              <a:t>Scan link by virus total or another tool</a:t>
            </a:r>
          </a:p>
          <a:p>
            <a:endParaRPr lang="en-US"/>
          </a:p>
          <a:p>
            <a:endParaRPr lang="en-US"/>
          </a:p>
        </p:txBody>
      </p:sp>
    </p:spTree>
    <p:extLst>
      <p:ext uri="{BB962C8B-B14F-4D97-AF65-F5344CB8AC3E}">
        <p14:creationId xmlns:p14="http://schemas.microsoft.com/office/powerpoint/2010/main" val="3292416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cstate="email">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9" name="Picture 38">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cstate="email">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0" name="Oval 39">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1" name="Picture 40">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cstate="email">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2" name="Picture 41">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cstate="email">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3" name="Rectangle 42">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4" name="Rectangle 43">
            <a:extLst>
              <a:ext uri="{FF2B5EF4-FFF2-40B4-BE49-F238E27FC236}">
                <a16:creationId xmlns:a16="http://schemas.microsoft.com/office/drawing/2014/main" id="{C6A81905-F480-46A4-BC10-215D24EA1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658C08C-1779-6404-9F4B-B25F0B0665A4}"/>
              </a:ext>
            </a:extLst>
          </p:cNvPr>
          <p:cNvSpPr txBox="1"/>
          <p:nvPr/>
        </p:nvSpPr>
        <p:spPr>
          <a:xfrm>
            <a:off x="4872012" y="1447800"/>
            <a:ext cx="5222325" cy="332958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000">
                <a:solidFill>
                  <a:srgbClr val="EBEBEB"/>
                </a:solidFill>
                <a:latin typeface="+mj-lt"/>
                <a:ea typeface="+mj-ea"/>
                <a:cs typeface="+mj-cs"/>
              </a:rPr>
              <a:t>When you face a problem, talk to a IT technical specialist</a:t>
            </a:r>
          </a:p>
        </p:txBody>
      </p:sp>
      <p:sp>
        <p:nvSpPr>
          <p:cNvPr id="45" name="Freeform 8">
            <a:extLst>
              <a:ext uri="{FF2B5EF4-FFF2-40B4-BE49-F238E27FC236}">
                <a16:creationId xmlns:a16="http://schemas.microsoft.com/office/drawing/2014/main" id="{36FD4D9D-3784-41E8-8405-A42B72F5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5692"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A hand holding a sign&#10;&#10;Description automatically generated">
            <a:extLst>
              <a:ext uri="{FF2B5EF4-FFF2-40B4-BE49-F238E27FC236}">
                <a16:creationId xmlns:a16="http://schemas.microsoft.com/office/drawing/2014/main" id="{6A1FD2F1-9057-AD64-D987-1C46E9808251}"/>
              </a:ext>
            </a:extLst>
          </p:cNvPr>
          <p:cNvPicPr>
            <a:picLocks noChangeAspect="1"/>
          </p:cNvPicPr>
          <p:nvPr/>
        </p:nvPicPr>
        <p:blipFill>
          <a:blip r:embed="rId7" cstate="email">
            <a:extLst>
              <a:ext uri="{28A0092B-C50C-407E-A947-70E740481C1C}">
                <a14:useLocalDpi xmlns:a14="http://schemas.microsoft.com/office/drawing/2010/main" val="0"/>
              </a:ext>
            </a:extLst>
          </a:blip>
          <a:srcRect l="2092"/>
          <a:stretch/>
        </p:blipFill>
        <p:spPr>
          <a:xfrm>
            <a:off x="20" y="10"/>
            <a:ext cx="4481944" cy="6857990"/>
          </a:xfrm>
          <a:custGeom>
            <a:avLst/>
            <a:gdLst/>
            <a:ahLst/>
            <a:cxnLst/>
            <a:rect l="l" t="t" r="r" b="b"/>
            <a:pathLst>
              <a:path w="4481964" h="6858000">
                <a:moveTo>
                  <a:pt x="0" y="0"/>
                </a:moveTo>
                <a:lnTo>
                  <a:pt x="3137249" y="0"/>
                </a:ln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85235"/>
                </a:lnTo>
                <a:lnTo>
                  <a:pt x="4231847" y="3625138"/>
                </a:lnTo>
                <a:lnTo>
                  <a:pt x="4234872" y="3762298"/>
                </a:lnTo>
                <a:lnTo>
                  <a:pt x="4237730" y="3898087"/>
                </a:lnTo>
                <a:lnTo>
                  <a:pt x="4240924" y="4031132"/>
                </a:lnTo>
                <a:lnTo>
                  <a:pt x="4245798" y="4163491"/>
                </a:lnTo>
                <a:lnTo>
                  <a:pt x="4251009" y="4293793"/>
                </a:lnTo>
                <a:lnTo>
                  <a:pt x="4255715" y="4421352"/>
                </a:lnTo>
                <a:lnTo>
                  <a:pt x="4268995" y="4670298"/>
                </a:lnTo>
                <a:lnTo>
                  <a:pt x="4283114" y="4908956"/>
                </a:lnTo>
                <a:lnTo>
                  <a:pt x="4297906" y="5138013"/>
                </a:lnTo>
                <a:lnTo>
                  <a:pt x="4314211" y="5354726"/>
                </a:lnTo>
                <a:lnTo>
                  <a:pt x="4331188" y="5561838"/>
                </a:lnTo>
                <a:lnTo>
                  <a:pt x="4349509" y="5753862"/>
                </a:lnTo>
                <a:lnTo>
                  <a:pt x="4367495" y="5934227"/>
                </a:lnTo>
                <a:lnTo>
                  <a:pt x="4385480" y="6100191"/>
                </a:lnTo>
                <a:lnTo>
                  <a:pt x="4402457" y="6252438"/>
                </a:lnTo>
                <a:lnTo>
                  <a:pt x="4418594" y="6387541"/>
                </a:lnTo>
                <a:lnTo>
                  <a:pt x="4433890" y="6509613"/>
                </a:lnTo>
                <a:lnTo>
                  <a:pt x="4446665" y="6612483"/>
                </a:lnTo>
                <a:lnTo>
                  <a:pt x="4458767" y="6698894"/>
                </a:lnTo>
                <a:lnTo>
                  <a:pt x="4476081" y="6817538"/>
                </a:lnTo>
                <a:lnTo>
                  <a:pt x="4481964" y="6858000"/>
                </a:lnTo>
                <a:lnTo>
                  <a:pt x="3577807" y="6858000"/>
                </a:lnTo>
                <a:lnTo>
                  <a:pt x="0" y="6858000"/>
                </a:lnTo>
                <a:close/>
              </a:path>
            </a:pathLst>
          </a:custGeom>
        </p:spPr>
      </p:pic>
      <p:sp>
        <p:nvSpPr>
          <p:cNvPr id="46" name="Rectangle 45">
            <a:extLst>
              <a:ext uri="{FF2B5EF4-FFF2-40B4-BE49-F238E27FC236}">
                <a16:creationId xmlns:a16="http://schemas.microsoft.com/office/drawing/2014/main" id="{60817A52-B891-4228-A61E-0C0A57632D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23925890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32</TotalTime>
  <Words>4366</Words>
  <Application>Microsoft Office PowerPoint</Application>
  <PresentationFormat>Widescreen</PresentationFormat>
  <Paragraphs>356</Paragraphs>
  <Slides>94</Slides>
  <Notes>2</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94</vt:i4>
      </vt:variant>
    </vt:vector>
  </HeadingPairs>
  <TitlesOfParts>
    <vt:vector size="109" baseType="lpstr">
      <vt:lpstr> Abdoullah Ashgar EL-kharef</vt:lpstr>
      <vt:lpstr>-apple-system</vt:lpstr>
      <vt:lpstr>Aptos</vt:lpstr>
      <vt:lpstr>Arial</vt:lpstr>
      <vt:lpstr>Calibri</vt:lpstr>
      <vt:lpstr>Calibri Light</vt:lpstr>
      <vt:lpstr>Century Gothic</vt:lpstr>
      <vt:lpstr>Courier New</vt:lpstr>
      <vt:lpstr>inherit</vt:lpstr>
      <vt:lpstr>Symbol</vt:lpstr>
      <vt:lpstr>Times New Roman</vt:lpstr>
      <vt:lpstr>Wingdings</vt:lpstr>
      <vt:lpstr>Wingdings 3</vt:lpstr>
      <vt:lpstr>Wingdings,Sans-Serif</vt:lpstr>
      <vt:lpstr>Ion</vt:lpstr>
      <vt:lpstr>operating systems</vt:lpstr>
      <vt:lpstr>PowerPoint Presentation</vt:lpstr>
      <vt:lpstr>Time Line</vt:lpstr>
      <vt:lpstr>Team Work</vt:lpstr>
      <vt:lpstr>Task coordination</vt:lpstr>
      <vt:lpstr>PowerPoint Presentation</vt:lpstr>
      <vt:lpstr>Setup windows 10    </vt:lpstr>
      <vt:lpstr>Windows 10 minimum requirements</vt:lpstr>
      <vt:lpstr>boot up the computer using the installation media (a USB or DVD), the Windows</vt:lpstr>
      <vt:lpstr>The "Windows Setup" screen appears next in the Windows 10 installation process, following the Boot Screen. Here are the usual components and appearance of it:</vt:lpstr>
      <vt:lpstr>The "Install Now" screen appears as the next screen after language and region settings. Observe what follows: </vt:lpstr>
      <vt:lpstr>After selecting "Install Now," the Product Key Entry screen appears. To continue with the installation, you will now need to enter your Windows 10 license key here. </vt:lpstr>
      <vt:lpstr>The License Terms Agreement screen appears after the Product Key screen. This is how it appears and what you should do: </vt:lpstr>
      <vt:lpstr>The page that asks "Which sort of installation do you want?" follows the License Terms Agreement. Here, you can choose the kind of installation you want to carry out: </vt:lpstr>
      <vt:lpstr>After choosing an installation type, the Disk Partitioning screen appears. The following information pertains to this step: </vt:lpstr>
      <vt:lpstr>Installing Windows 10 and Copying Files Several crucial actions happen at this stage of the Windows 10 installation process: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user account management in windows </vt:lpstr>
      <vt:lpstr>User Management via Computer Management </vt:lpstr>
      <vt:lpstr>PowerPoint Presentation</vt:lpstr>
      <vt:lpstr>PowerPoint Presentation</vt:lpstr>
      <vt:lpstr>PowerPoint Presentation</vt:lpstr>
      <vt:lpstr>PowerPoint Presentation</vt:lpstr>
      <vt:lpstr>PowerPoint Presentation</vt:lpstr>
      <vt:lpstr>Go to the " Member of " tab then click "Add" </vt:lpstr>
      <vt:lpstr>PowerPoint Presentation</vt:lpstr>
      <vt:lpstr>PowerPoint Presentation</vt:lpstr>
      <vt:lpstr>PowerPoint Presentation</vt:lpstr>
      <vt:lpstr>Introduction to Ninite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From this Ubuntu setup screen, we can select the installation language. After that, proceed to the next step by clicking Next.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When write password like left picture appear that’s weak password but right picture strong password because long , special characters and upper letter That’s one of security settings is simple and important. Rember don’t forget your password</vt:lpstr>
      <vt:lpstr>This screen allows us to set the correct time zone during the initial setup of UBUNTU. Proper time zone settings ensure that the system displays the correct local time, schedules tasks accurately, and synchronizes with internet-based time services. We should select our Location and time zone, then click Next to proceed.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belal</dc:creator>
  <cp:lastModifiedBy>Sherif Eisa</cp:lastModifiedBy>
  <cp:revision>7</cp:revision>
  <dcterms:created xsi:type="dcterms:W3CDTF">2024-10-06T16:09:33Z</dcterms:created>
  <dcterms:modified xsi:type="dcterms:W3CDTF">2024-11-23T14:45:17Z</dcterms:modified>
</cp:coreProperties>
</file>